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71" r:id="rId9"/>
    <p:sldId id="272" r:id="rId10"/>
    <p:sldId id="264" r:id="rId11"/>
    <p:sldId id="269" r:id="rId12"/>
    <p:sldId id="265" r:id="rId13"/>
    <p:sldId id="266" r:id="rId14"/>
    <p:sldId id="270" r:id="rId15"/>
    <p:sldId id="274" r:id="rId16"/>
    <p:sldId id="275" r:id="rId17"/>
    <p:sldId id="267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EA1EC7-0B7F-4D8D-A2B9-93D0E54F4B60}" v="39" dt="2022-11-10T17:45:47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75" autoAdjust="0"/>
    <p:restoredTop sz="94660"/>
  </p:normalViewPr>
  <p:slideViewPr>
    <p:cSldViewPr snapToGrid="0">
      <p:cViewPr varScale="1">
        <p:scale>
          <a:sx n="76" d="100"/>
          <a:sy n="76" d="100"/>
        </p:scale>
        <p:origin x="3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34F6D9-EAC5-4450-9103-478D0E533979}" type="doc">
      <dgm:prSet loTypeId="urn:microsoft.com/office/officeart/2005/8/layout/process1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8C2BB8D-3276-4FC7-A152-3C0AD27F284B}">
      <dgm:prSet/>
      <dgm:spPr/>
      <dgm:t>
        <a:bodyPr/>
        <a:lstStyle/>
        <a:p>
          <a:r>
            <a:rPr lang="en-US" b="1" dirty="0"/>
            <a:t>No indication of what kind of implementation of </a:t>
          </a:r>
          <a:r>
            <a:rPr lang="en-US" b="1" dirty="0" err="1"/>
            <a:t>Kibo</a:t>
          </a:r>
          <a:r>
            <a:rPr lang="en-US" b="1" dirty="0"/>
            <a:t> API required for the business.</a:t>
          </a:r>
          <a:endParaRPr lang="en-US" dirty="0"/>
        </a:p>
      </dgm:t>
    </dgm:pt>
    <dgm:pt modelId="{FE6E4CA4-19C2-407F-B119-7AA874493211}" type="parTrans" cxnId="{FEFB4ED8-CF01-4928-8150-C523B06EF760}">
      <dgm:prSet/>
      <dgm:spPr/>
      <dgm:t>
        <a:bodyPr/>
        <a:lstStyle/>
        <a:p>
          <a:endParaRPr lang="en-US"/>
        </a:p>
      </dgm:t>
    </dgm:pt>
    <dgm:pt modelId="{7874D2EC-81E7-4E13-9A52-75B23B3BE2F7}" type="sibTrans" cxnId="{FEFB4ED8-CF01-4928-8150-C523B06EF760}">
      <dgm:prSet/>
      <dgm:spPr/>
      <dgm:t>
        <a:bodyPr/>
        <a:lstStyle/>
        <a:p>
          <a:endParaRPr lang="en-US"/>
        </a:p>
      </dgm:t>
    </dgm:pt>
    <dgm:pt modelId="{573D67A2-2D44-4F3C-85BB-B18D70CC7C3B}">
      <dgm:prSet/>
      <dgm:spPr/>
      <dgm:t>
        <a:bodyPr/>
        <a:lstStyle/>
        <a:p>
          <a:r>
            <a:rPr lang="en-US" b="1" dirty="0"/>
            <a:t>Social proof is some kind of social accounting system, you make an A/B change on the </a:t>
          </a:r>
          <a:r>
            <a:rPr lang="en-US" b="1" dirty="0" err="1"/>
            <a:t>kibo</a:t>
          </a:r>
          <a:r>
            <a:rPr lang="en-US" b="1" dirty="0"/>
            <a:t> platform, track data before an interaction and afterwards on our end, do some accounting by providing data to see if the experiment has worked.</a:t>
          </a:r>
          <a:endParaRPr lang="en-US" dirty="0"/>
        </a:p>
      </dgm:t>
    </dgm:pt>
    <dgm:pt modelId="{C8C82558-160D-4DC6-8298-D8031E813C8E}" type="parTrans" cxnId="{10A7637D-8EE0-4606-AD9E-EA8EDC6FCAB2}">
      <dgm:prSet/>
      <dgm:spPr/>
      <dgm:t>
        <a:bodyPr/>
        <a:lstStyle/>
        <a:p>
          <a:endParaRPr lang="en-US"/>
        </a:p>
      </dgm:t>
    </dgm:pt>
    <dgm:pt modelId="{676AD6B3-2653-4E1B-B24C-DE065B6E8564}" type="sibTrans" cxnId="{10A7637D-8EE0-4606-AD9E-EA8EDC6FCAB2}">
      <dgm:prSet/>
      <dgm:spPr/>
      <dgm:t>
        <a:bodyPr/>
        <a:lstStyle/>
        <a:p>
          <a:endParaRPr lang="en-US"/>
        </a:p>
      </dgm:t>
    </dgm:pt>
    <dgm:pt modelId="{782934EA-446F-404B-925B-5E996C4EF5EC}" type="pres">
      <dgm:prSet presAssocID="{3834F6D9-EAC5-4450-9103-478D0E533979}" presName="Name0" presStyleCnt="0">
        <dgm:presLayoutVars>
          <dgm:dir/>
          <dgm:resizeHandles val="exact"/>
        </dgm:presLayoutVars>
      </dgm:prSet>
      <dgm:spPr/>
    </dgm:pt>
    <dgm:pt modelId="{E5AF2593-1325-4044-AAB0-E112A02D4B78}" type="pres">
      <dgm:prSet presAssocID="{08C2BB8D-3276-4FC7-A152-3C0AD27F284B}" presName="node" presStyleLbl="node1" presStyleIdx="0" presStyleCnt="2">
        <dgm:presLayoutVars>
          <dgm:bulletEnabled val="1"/>
        </dgm:presLayoutVars>
      </dgm:prSet>
      <dgm:spPr/>
    </dgm:pt>
    <dgm:pt modelId="{68B0E73B-7EA6-4580-9E9F-D372CC2AE8EA}" type="pres">
      <dgm:prSet presAssocID="{7874D2EC-81E7-4E13-9A52-75B23B3BE2F7}" presName="sibTrans" presStyleLbl="sibTrans2D1" presStyleIdx="0" presStyleCnt="1"/>
      <dgm:spPr/>
    </dgm:pt>
    <dgm:pt modelId="{00573CA2-43A8-46C8-89B6-835EF00EB4F2}" type="pres">
      <dgm:prSet presAssocID="{7874D2EC-81E7-4E13-9A52-75B23B3BE2F7}" presName="connectorText" presStyleLbl="sibTrans2D1" presStyleIdx="0" presStyleCnt="1"/>
      <dgm:spPr/>
    </dgm:pt>
    <dgm:pt modelId="{38F6B518-79C9-4E61-840E-A3D853D5727B}" type="pres">
      <dgm:prSet presAssocID="{573D67A2-2D44-4F3C-85BB-B18D70CC7C3B}" presName="node" presStyleLbl="node1" presStyleIdx="1" presStyleCnt="2">
        <dgm:presLayoutVars>
          <dgm:bulletEnabled val="1"/>
        </dgm:presLayoutVars>
      </dgm:prSet>
      <dgm:spPr/>
    </dgm:pt>
  </dgm:ptLst>
  <dgm:cxnLst>
    <dgm:cxn modelId="{10A7637D-8EE0-4606-AD9E-EA8EDC6FCAB2}" srcId="{3834F6D9-EAC5-4450-9103-478D0E533979}" destId="{573D67A2-2D44-4F3C-85BB-B18D70CC7C3B}" srcOrd="1" destOrd="0" parTransId="{C8C82558-160D-4DC6-8298-D8031E813C8E}" sibTransId="{676AD6B3-2653-4E1B-B24C-DE065B6E8564}"/>
    <dgm:cxn modelId="{0BF3B987-8CF2-4E44-9FE9-B17DB255A3DC}" type="presOf" srcId="{573D67A2-2D44-4F3C-85BB-B18D70CC7C3B}" destId="{38F6B518-79C9-4E61-840E-A3D853D5727B}" srcOrd="0" destOrd="0" presId="urn:microsoft.com/office/officeart/2005/8/layout/process1"/>
    <dgm:cxn modelId="{A8AB3F99-47E6-472D-BAB0-4214623690A3}" type="presOf" srcId="{3834F6D9-EAC5-4450-9103-478D0E533979}" destId="{782934EA-446F-404B-925B-5E996C4EF5EC}" srcOrd="0" destOrd="0" presId="urn:microsoft.com/office/officeart/2005/8/layout/process1"/>
    <dgm:cxn modelId="{1F9923CE-9E30-43B3-913C-8AB253195CB8}" type="presOf" srcId="{08C2BB8D-3276-4FC7-A152-3C0AD27F284B}" destId="{E5AF2593-1325-4044-AAB0-E112A02D4B78}" srcOrd="0" destOrd="0" presId="urn:microsoft.com/office/officeart/2005/8/layout/process1"/>
    <dgm:cxn modelId="{FEFB4ED8-CF01-4928-8150-C523B06EF760}" srcId="{3834F6D9-EAC5-4450-9103-478D0E533979}" destId="{08C2BB8D-3276-4FC7-A152-3C0AD27F284B}" srcOrd="0" destOrd="0" parTransId="{FE6E4CA4-19C2-407F-B119-7AA874493211}" sibTransId="{7874D2EC-81E7-4E13-9A52-75B23B3BE2F7}"/>
    <dgm:cxn modelId="{A21FFBE6-6C93-4DAA-B1A4-CB18F4DC2260}" type="presOf" srcId="{7874D2EC-81E7-4E13-9A52-75B23B3BE2F7}" destId="{68B0E73B-7EA6-4580-9E9F-D372CC2AE8EA}" srcOrd="0" destOrd="0" presId="urn:microsoft.com/office/officeart/2005/8/layout/process1"/>
    <dgm:cxn modelId="{43A1A1E7-2ACB-41DE-B4A0-94FEE63080B7}" type="presOf" srcId="{7874D2EC-81E7-4E13-9A52-75B23B3BE2F7}" destId="{00573CA2-43A8-46C8-89B6-835EF00EB4F2}" srcOrd="1" destOrd="0" presId="urn:microsoft.com/office/officeart/2005/8/layout/process1"/>
    <dgm:cxn modelId="{27875AD8-6422-4C2D-8B98-AF97E43528E7}" type="presParOf" srcId="{782934EA-446F-404B-925B-5E996C4EF5EC}" destId="{E5AF2593-1325-4044-AAB0-E112A02D4B78}" srcOrd="0" destOrd="0" presId="urn:microsoft.com/office/officeart/2005/8/layout/process1"/>
    <dgm:cxn modelId="{9A05F084-2365-480C-88AF-8FE3963C35F8}" type="presParOf" srcId="{782934EA-446F-404B-925B-5E996C4EF5EC}" destId="{68B0E73B-7EA6-4580-9E9F-D372CC2AE8EA}" srcOrd="1" destOrd="0" presId="urn:microsoft.com/office/officeart/2005/8/layout/process1"/>
    <dgm:cxn modelId="{13A94121-003A-45E0-AE91-4BED22A0BE5A}" type="presParOf" srcId="{68B0E73B-7EA6-4580-9E9F-D372CC2AE8EA}" destId="{00573CA2-43A8-46C8-89B6-835EF00EB4F2}" srcOrd="0" destOrd="0" presId="urn:microsoft.com/office/officeart/2005/8/layout/process1"/>
    <dgm:cxn modelId="{32AE2CC6-B644-4418-A481-A29612C39118}" type="presParOf" srcId="{782934EA-446F-404B-925B-5E996C4EF5EC}" destId="{38F6B518-79C9-4E61-840E-A3D853D5727B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F2593-1325-4044-AAB0-E112A02D4B78}">
      <dsp:nvSpPr>
        <dsp:cNvPr id="0" name=""/>
        <dsp:cNvSpPr/>
      </dsp:nvSpPr>
      <dsp:spPr>
        <a:xfrm>
          <a:off x="1254" y="337783"/>
          <a:ext cx="2675141" cy="31098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No indication of what kind of implementation of </a:t>
          </a:r>
          <a:r>
            <a:rPr lang="en-US" sz="1800" b="1" kern="1200" dirty="0" err="1"/>
            <a:t>Kibo</a:t>
          </a:r>
          <a:r>
            <a:rPr lang="en-US" sz="1800" b="1" kern="1200" dirty="0"/>
            <a:t> API required for the business.</a:t>
          </a:r>
          <a:endParaRPr lang="en-US" sz="1800" kern="1200" dirty="0"/>
        </a:p>
      </dsp:txBody>
      <dsp:txXfrm>
        <a:off x="79606" y="416135"/>
        <a:ext cx="2518437" cy="2953147"/>
      </dsp:txXfrm>
    </dsp:sp>
    <dsp:sp modelId="{68B0E73B-7EA6-4580-9E9F-D372CC2AE8EA}">
      <dsp:nvSpPr>
        <dsp:cNvPr id="0" name=""/>
        <dsp:cNvSpPr/>
      </dsp:nvSpPr>
      <dsp:spPr>
        <a:xfrm>
          <a:off x="2943909" y="1560991"/>
          <a:ext cx="567129" cy="6634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943909" y="1693678"/>
        <a:ext cx="396990" cy="398061"/>
      </dsp:txXfrm>
    </dsp:sp>
    <dsp:sp modelId="{38F6B518-79C9-4E61-840E-A3D853D5727B}">
      <dsp:nvSpPr>
        <dsp:cNvPr id="0" name=""/>
        <dsp:cNvSpPr/>
      </dsp:nvSpPr>
      <dsp:spPr>
        <a:xfrm>
          <a:off x="3746452" y="337783"/>
          <a:ext cx="2675141" cy="31098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Social proof is some kind of social accounting system, you make an A/B change on the </a:t>
          </a:r>
          <a:r>
            <a:rPr lang="en-US" sz="1800" b="1" kern="1200" dirty="0" err="1"/>
            <a:t>kibo</a:t>
          </a:r>
          <a:r>
            <a:rPr lang="en-US" sz="1800" b="1" kern="1200" dirty="0"/>
            <a:t> platform, track data before an interaction and afterwards on our end, do some accounting by providing data to see if the experiment has worked.</a:t>
          </a:r>
          <a:endParaRPr lang="en-US" sz="1800" kern="1200" dirty="0"/>
        </a:p>
      </dsp:txBody>
      <dsp:txXfrm>
        <a:off x="3824804" y="416135"/>
        <a:ext cx="2518437" cy="2953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1DBF2-9E9E-4358-DAD4-ED35DCA68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61E94B-7E7C-7515-2C6D-D75A9090D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F24DC-2F44-0FEF-3BE3-6D2F40B99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B6F37-4628-264A-2BC0-E08C9F6F2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27799-3CF4-B6B6-8CF4-9C98DE5F0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39B93-4817-D983-AA3C-D98DAB2D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EF6D3-B4B6-F37F-D566-C03F94E71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C70BB-C308-939E-50DA-92BCCDAA2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98EDE-F10C-F585-9905-1E31EE7D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7F66E-3336-2612-B6F9-FD0618CF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34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18A36-F92F-F79D-D1B3-008365FD5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C19A7-E6D2-94D5-7EA0-81B4B1BCA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740A9-F669-DF07-C1E0-D6C536DB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90B1B-5FF9-8154-5529-9CCFDDBA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F1DF0-FEC6-0C03-0E3A-AE12361C9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839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0A61C-11F0-C943-8DBF-B6D22A95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2A768-0C4E-3CE3-D65E-99EA9466FC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F01D5-6007-9B5E-7BF0-586EDFCD7D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B2253-A16C-019B-11C1-DB9570B23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CC7A4-5708-7A30-1EBE-A1430AAF9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EA5435-152E-95DB-9745-511FFB827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8045B-68AA-2695-ECDA-207676BD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4AB85-1B5C-465E-4FE9-B8A561B1D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FEAEA5-7CF8-4AB1-A767-10FF57753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9C1177-007D-66BE-AFF1-7F0926A5D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5BC895-A58C-04C6-28BC-F581363C6F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3DBC9-F103-9973-F6FD-B0A203CA0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179CD3-7B2F-2922-60FE-C2F64147E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66416-469D-BF8E-AF0A-92413799D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26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51CB3-67EB-6362-7461-862FCA15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A70D20-5081-1D72-DF40-D8D72948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29DBD3-CB64-6FFF-DEFC-7287CAC40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1A030-984D-9840-DCF4-6BC13597D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19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182327-069F-F20F-A677-DBD03DC98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069DC8-00B3-94FF-2C6A-4053A79AA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118C6-E83F-722F-EB57-51ECA3A01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161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973DA-177E-DACF-C5B2-810CB855F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71058-B91F-549F-AE15-A44466D2F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49E41-0902-7148-A86F-12AEFA346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D4C505-EA01-B62A-BB48-BA9F08124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0DE38-73D1-CA86-7425-9C8082947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48F65D-12EB-9106-B1B8-D7165CB14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139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64D2E-B5A0-799D-37A1-E4922A8AF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002369-5185-53F5-BA1F-8F050AC64D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D3E70-5928-80EF-A0AD-AC4F4E40E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9A2F6A-F249-0B36-0A8C-BD320D05B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8916C-89D0-D394-8452-74FE58490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04C11-8D46-13C3-325B-BC91CA49D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77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6C6FC-5769-AD9E-ECFC-C73283A9E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9DD42B-B17A-08A6-F33D-C910BA6A0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26A0B-E642-1C25-63E9-1B4C82B86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6A5A2-F076-BEBA-D1E4-693661876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F508A-1693-E860-1292-F18205673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34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262BD-850A-D8C4-33E0-F2F6FC82FA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81B0A9-8817-88A7-0EA3-5337094E5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EA0D7-DF65-2362-09C0-01DC2758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543D3-96C9-13EC-FD8D-E3A1B9C8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4688F-4EBE-B0C3-5EF0-965A30E2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08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A8F5AD-0591-FEA9-4CE4-7B26B47E8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17DAB-A0BC-80A3-595C-A8DD273AB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86F13-B645-6E57-6B12-43F616AE6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1449D-5E4F-44CF-8157-1DD9B97F1D25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C5EB3-E6C4-104A-859E-40212DE18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98B2B-BAED-17F7-2123-E53BE5676E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30C11-4556-4932-BA7F-F5C64CF00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40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umentation.b2c.commercecloud.salesforce.com/DOC1/index.jsp?topic=%2Fcom.demandware.dochelp%2Fcontent%2Fb2c_commerce%2Ftopics%2Fisml%2Fb2c_isprint.html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kibocommerce.com/144073-method-calls-examples-by-page-type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kibocommerce.com/115701/638800-addproductdetails" TargetMode="External"/><Relationship Id="rId2" Type="http://schemas.openxmlformats.org/officeDocument/2006/relationships/hyperlink" Target="https://docs.kibocommerce.com/115695/638757-setpagetype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kibocommerce.com/115702/638810-addcartrows" TargetMode="External"/><Relationship Id="rId5" Type="http://schemas.openxmlformats.org/officeDocument/2006/relationships/hyperlink" Target="https://docs.kibocommerce.com/115706/638834-addpurchaserows" TargetMode="External"/><Relationship Id="rId4" Type="http://schemas.openxmlformats.org/officeDocument/2006/relationships/hyperlink" Target="https://docs.kibocommerce.com/115696/638788-addproduct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ocs.kibocommerce.com/115685-javascript-api-requirements/638694-ajax-site-updates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kibocommerce.com/115777-the-engine-api/812952-what-is-the-engine-api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cs.kibocommerce.com/115777-the-engine-api/1172051-set-up-an-engine-api-experience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386171-E87D-46AB-8718-4CE2A887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207CB456-8849-413C-8210-B663779A3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13936D-D1EB-4E42-A97F-942BA1F3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37641"/>
            <a:ext cx="9144000" cy="2330002"/>
          </a:xfrm>
        </p:spPr>
        <p:txBody>
          <a:bodyPr>
            <a:normAutofit/>
          </a:bodyPr>
          <a:lstStyle/>
          <a:p>
            <a:r>
              <a:rPr lang="en-US" sz="5400"/>
              <a:t>Kibo API Implementation</a:t>
            </a:r>
            <a:endParaRPr lang="en-GB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B41833-6994-FD12-B616-50382775A7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0165"/>
            <a:ext cx="9144000" cy="1279432"/>
          </a:xfrm>
        </p:spPr>
        <p:txBody>
          <a:bodyPr>
            <a:normAutofit/>
          </a:bodyPr>
          <a:lstStyle/>
          <a:p>
            <a:r>
              <a:rPr lang="en-US" sz="2800" b="1" dirty="0"/>
              <a:t>Functional Requirements</a:t>
            </a:r>
          </a:p>
          <a:p>
            <a:r>
              <a:rPr lang="en-US" dirty="0"/>
              <a:t>Simon Browne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FA75EE9-0DE4-4982-A870-290AD61E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806097"/>
            <a:ext cx="5486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437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FF8DD6B-E2E6-4D3E-972B-A1131F4CE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579" y="629266"/>
            <a:ext cx="6422849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b="1" dirty="0" err="1"/>
              <a:t>Kibo</a:t>
            </a:r>
            <a:r>
              <a:rPr lang="en-US" sz="3600" b="1" dirty="0"/>
              <a:t> API Implementation – What?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20FA99-AAAC-4AF3-9FAE-70742032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9573BE85-6043-4C3A-A7DD-483A0A5FB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559407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43AE91-DC20-B6BE-CA8C-F2B14B7A33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56" r="36389" b="-2"/>
          <a:stretch/>
        </p:blipFill>
        <p:spPr>
          <a:xfrm>
            <a:off x="649224" y="722376"/>
            <a:ext cx="3337560" cy="5413248"/>
          </a:xfrm>
          <a:prstGeom prst="rect">
            <a:avLst/>
          </a:prstGeom>
          <a:effectLst/>
        </p:spPr>
      </p:pic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9278F682-E91C-28BD-26D2-B017D7907D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4053131"/>
              </p:ext>
            </p:extLst>
          </p:nvPr>
        </p:nvGraphicFramePr>
        <p:xfrm>
          <a:off x="5214581" y="2438400"/>
          <a:ext cx="6422848" cy="3785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6498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5430" y="629268"/>
            <a:ext cx="6586491" cy="8449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dirty="0" err="1"/>
              <a:t>Kibo</a:t>
            </a:r>
            <a:r>
              <a:rPr lang="en-US" sz="3600" dirty="0"/>
              <a:t> API Implementation – How?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19A97-B11B-838D-56DA-C15002F9B51A}"/>
              </a:ext>
            </a:extLst>
          </p:cNvPr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Kibo</a:t>
            </a:r>
            <a:r>
              <a:rPr lang="en-US" sz="2000" b="1" dirty="0"/>
              <a:t> Implementation is proposed to take place via 4 key technical milestones: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Tag Installation (Synchronous)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MonetateQ</a:t>
            </a:r>
            <a:r>
              <a:rPr lang="en-US" sz="2000" dirty="0"/>
              <a:t> API Implementation (Partial or Full) with </a:t>
            </a:r>
            <a:r>
              <a:rPr lang="en-US" sz="2000" dirty="0" err="1"/>
              <a:t>trackData</a:t>
            </a:r>
            <a:r>
              <a:rPr lang="en-US" sz="2000" dirty="0"/>
              <a:t>() calls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AJAX </a:t>
            </a:r>
            <a:r>
              <a:rPr lang="en-US" sz="2000" dirty="0" err="1"/>
              <a:t>trackData</a:t>
            </a:r>
            <a:r>
              <a:rPr lang="en-US" sz="2000" dirty="0"/>
              <a:t>() sync Implementation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Product feed (product data sent on a certain interval – for validation of social proof?)</a:t>
            </a:r>
          </a:p>
        </p:txBody>
      </p:sp>
      <p:pic>
        <p:nvPicPr>
          <p:cNvPr id="5" name="Picture 4" descr="Blue blocks and networks technology background">
            <a:extLst>
              <a:ext uri="{FF2B5EF4-FFF2-40B4-BE49-F238E27FC236}">
                <a16:creationId xmlns:a16="http://schemas.microsoft.com/office/drawing/2014/main" id="{3BE18185-D525-3F0D-91EC-0B253719DD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34" r="46445" b="-44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00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328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/>
              <a:t>1. Tag Installation</a:t>
            </a:r>
            <a:endParaRPr lang="en-GB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19A97-B11B-838D-56DA-C15002F9B51A}"/>
              </a:ext>
            </a:extLst>
          </p:cNvPr>
          <p:cNvSpPr txBox="1"/>
          <p:nvPr/>
        </p:nvSpPr>
        <p:spPr>
          <a:xfrm>
            <a:off x="165100" y="1193801"/>
            <a:ext cx="11912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-synchronous tag, recommended on meeting by Rob, as it has a minimal performance impact and has no visual glitching associated (bug looks kind of like lazy loading)</a:t>
            </a:r>
          </a:p>
          <a:p>
            <a:r>
              <a:rPr lang="en-US" sz="2000"/>
              <a:t>-I decided to implement this via a custom site preference as per documentation: </a:t>
            </a:r>
            <a:r>
              <a:rPr lang="en-US" sz="2000">
                <a:hlinkClick r:id="rId2"/>
              </a:rPr>
              <a:t>https://documentation.b2c.commercecloud.salesforce.com/DOC1/index.jsp?topic=%2Fcom.demandware.dochelp%2Fcontent%2Fb2c_commerce%2Ftopics%2Fisml%2Fb2c_isprint.html</a:t>
            </a:r>
            <a:r>
              <a:rPr lang="en-US" sz="2000"/>
              <a:t> </a:t>
            </a:r>
          </a:p>
          <a:p>
            <a:r>
              <a:rPr lang="en-US" sz="2000"/>
              <a:t>		-----CONFIG</a:t>
            </a:r>
          </a:p>
          <a:p>
            <a:r>
              <a:rPr lang="en-US" sz="2000"/>
              <a:t>		1.1 Administration &gt; SitePreferences &gt; System Object Types &gt; new</a:t>
            </a:r>
          </a:p>
          <a:p>
            <a:r>
              <a:rPr lang="en-US" sz="2000"/>
              <a:t>		1.2 ID (MontateTag) &gt; Type (Text)</a:t>
            </a:r>
          </a:p>
          <a:p>
            <a:r>
              <a:rPr lang="en-US" sz="2000"/>
              <a:t>		1.3 Merchant Tools &gt; Site Preferences &gt; Custom Site Preference Groups &gt; new</a:t>
            </a:r>
          </a:p>
          <a:p>
            <a:r>
              <a:rPr lang="en-US" sz="2000"/>
              <a:t>		1.4 use the newly created system object attribute - enter the tag in "value" text field	</a:t>
            </a:r>
          </a:p>
          <a:p>
            <a:r>
              <a:rPr lang="en-US" sz="2000"/>
              <a:t>**********</a:t>
            </a:r>
          </a:p>
          <a:p>
            <a:r>
              <a:rPr lang="en-US" sz="2000"/>
              <a:t>DATABASES? – system/custom objects are mapped into objects on the website</a:t>
            </a:r>
          </a:p>
          <a:p>
            <a:r>
              <a:rPr lang="en-US" sz="2000"/>
              <a:t>**********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740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 dirty="0"/>
              <a:t>1. Tag Installation (cont’d)</a:t>
            </a:r>
            <a:endParaRPr lang="en-GB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19A97-B11B-838D-56DA-C15002F9B51A}"/>
              </a:ext>
            </a:extLst>
          </p:cNvPr>
          <p:cNvSpPr txBox="1"/>
          <p:nvPr/>
        </p:nvSpPr>
        <p:spPr>
          <a:xfrm>
            <a:off x="330200" y="825500"/>
            <a:ext cx="11861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*****</a:t>
            </a:r>
          </a:p>
          <a:p>
            <a:r>
              <a:rPr lang="en-US" sz="2000" dirty="0"/>
              <a:t>CODE</a:t>
            </a:r>
          </a:p>
          <a:p>
            <a:r>
              <a:rPr lang="en-US" sz="2000" dirty="0"/>
              <a:t>*****</a:t>
            </a:r>
          </a:p>
          <a:p>
            <a:r>
              <a:rPr lang="en-US" sz="2000" dirty="0"/>
              <a:t>1.5 enter expression in </a:t>
            </a:r>
            <a:r>
              <a:rPr lang="en-US" sz="2000" dirty="0" err="1"/>
              <a:t>htmlHead.isml</a:t>
            </a:r>
            <a:r>
              <a:rPr lang="en-US" sz="2000" dirty="0"/>
              <a:t> </a:t>
            </a:r>
            <a:r>
              <a:rPr lang="en-US" b="1" i="1" dirty="0"/>
              <a:t>&lt;</a:t>
            </a:r>
            <a:r>
              <a:rPr lang="en-US" b="1" i="1" dirty="0" err="1"/>
              <a:t>isprint</a:t>
            </a:r>
            <a:r>
              <a:rPr lang="en-US" b="1" i="1" dirty="0"/>
              <a:t> value="${</a:t>
            </a:r>
            <a:r>
              <a:rPr lang="en-US" b="1" i="1" dirty="0" err="1"/>
              <a:t>dw.system.Site.current.preferences.custom.MontateTag</a:t>
            </a:r>
            <a:r>
              <a:rPr lang="en-US" b="1" i="1" dirty="0"/>
              <a:t>}" encoding="off" /&gt; </a:t>
            </a:r>
            <a:r>
              <a:rPr lang="en-US" sz="1600" i="1" u="sng" dirty="0"/>
              <a:t>(&lt;</a:t>
            </a:r>
            <a:r>
              <a:rPr lang="en-US" sz="1600" i="1" u="sng" dirty="0" err="1"/>
              <a:t>isprint</a:t>
            </a:r>
            <a:r>
              <a:rPr lang="en-US" sz="1600" i="1" u="sng" dirty="0"/>
              <a:t>&gt; is used to format and encode data for output.)</a:t>
            </a:r>
          </a:p>
          <a:p>
            <a:endParaRPr lang="en-US" sz="2000" b="1" i="1" dirty="0"/>
          </a:p>
          <a:p>
            <a:r>
              <a:rPr lang="en-US" sz="2000" dirty="0"/>
              <a:t>1.6 Add &lt;attribute-definition&gt; &amp; &lt;attribute-group&gt; in system-object-definitions.xml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30944AA1-8EFA-DB48-EA1C-4A9DBC207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2" y="3276044"/>
            <a:ext cx="543877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827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 dirty="0"/>
              <a:t>2. </a:t>
            </a:r>
            <a:r>
              <a:rPr lang="en-US" sz="4000" dirty="0" err="1"/>
              <a:t>MonetateQ</a:t>
            </a:r>
            <a:r>
              <a:rPr lang="en-US" sz="4000" dirty="0"/>
              <a:t> API Implementation</a:t>
            </a:r>
            <a:endParaRPr lang="en-GB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19A97-B11B-838D-56DA-C15002F9B51A}"/>
              </a:ext>
            </a:extLst>
          </p:cNvPr>
          <p:cNvSpPr txBox="1"/>
          <p:nvPr/>
        </p:nvSpPr>
        <p:spPr>
          <a:xfrm>
            <a:off x="330200" y="825500"/>
            <a:ext cx="11861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GOAL: Persist </a:t>
            </a:r>
            <a:r>
              <a:rPr lang="en-US" sz="2000" dirty="0" err="1"/>
              <a:t>window.monetateQ</a:t>
            </a:r>
            <a:r>
              <a:rPr lang="en-US" sz="2000" dirty="0"/>
              <a:t> data object across the website, available to push() data into. Very similar to </a:t>
            </a:r>
            <a:r>
              <a:rPr lang="en-US" sz="2000" dirty="0" err="1"/>
              <a:t>dataLayer</a:t>
            </a:r>
            <a:r>
              <a:rPr lang="en-US" sz="2000" dirty="0"/>
              <a:t> for Google Analytics.</a:t>
            </a:r>
          </a:p>
          <a:p>
            <a:endParaRPr lang="en-US" sz="2000" dirty="0"/>
          </a:p>
          <a:p>
            <a:r>
              <a:rPr lang="en-US" sz="2000" dirty="0"/>
              <a:t>// Product Page Example  </a:t>
            </a:r>
          </a:p>
          <a:p>
            <a:r>
              <a:rPr lang="en-US" sz="2000" b="1" i="1" dirty="0" err="1"/>
              <a:t>window.monetateQ</a:t>
            </a:r>
            <a:r>
              <a:rPr lang="en-US" sz="2000" b="1" i="1" dirty="0"/>
              <a:t> = </a:t>
            </a:r>
            <a:r>
              <a:rPr lang="en-US" sz="2000" b="1" i="1" dirty="0" err="1"/>
              <a:t>window.monetateQ</a:t>
            </a:r>
            <a:r>
              <a:rPr lang="en-US" sz="2000" b="1" i="1" dirty="0"/>
              <a:t> || [];</a:t>
            </a:r>
          </a:p>
          <a:p>
            <a:endParaRPr lang="en-US" sz="2000" dirty="0"/>
          </a:p>
          <a:p>
            <a:r>
              <a:rPr lang="en-US" sz="2000" b="1" i="1" dirty="0" err="1"/>
              <a:t>window.monetateQ.push</a:t>
            </a:r>
            <a:r>
              <a:rPr lang="en-US" sz="2000" b="1" i="1" dirty="0"/>
              <a:t>([</a:t>
            </a:r>
          </a:p>
          <a:p>
            <a:r>
              <a:rPr lang="en-US" sz="2000" b="1" i="1" dirty="0"/>
              <a:t>  "</a:t>
            </a:r>
            <a:r>
              <a:rPr lang="en-US" sz="2000" b="1" i="1" dirty="0" err="1"/>
              <a:t>addProductDetails</a:t>
            </a:r>
            <a:r>
              <a:rPr lang="en-US" sz="2000" b="1" i="1" dirty="0"/>
              <a:t>", [{</a:t>
            </a:r>
          </a:p>
          <a:p>
            <a:r>
              <a:rPr lang="en-US" sz="2000" b="1" i="1" dirty="0"/>
              <a:t>    </a:t>
            </a:r>
            <a:r>
              <a:rPr lang="en-US" sz="2000" b="1" i="1" dirty="0" err="1"/>
              <a:t>productId</a:t>
            </a:r>
            <a:r>
              <a:rPr lang="en-US" sz="2000" b="1" i="1" dirty="0"/>
              <a:t>: "</a:t>
            </a:r>
            <a:r>
              <a:rPr lang="en-US" sz="2000" b="1" i="1" dirty="0" err="1"/>
              <a:t>pidString</a:t>
            </a:r>
            <a:r>
              <a:rPr lang="en-US" sz="2000" b="1" i="1" dirty="0"/>
              <a:t>",</a:t>
            </a:r>
          </a:p>
          <a:p>
            <a:r>
              <a:rPr lang="en-US" sz="2000" b="1" i="1" dirty="0"/>
              <a:t>    </a:t>
            </a:r>
            <a:r>
              <a:rPr lang="en-US" sz="2000" b="1" i="1" dirty="0" err="1"/>
              <a:t>sku</a:t>
            </a:r>
            <a:r>
              <a:rPr lang="en-US" sz="2000" b="1" i="1" dirty="0"/>
              <a:t>: "</a:t>
            </a:r>
            <a:r>
              <a:rPr lang="en-US" sz="2000" b="1" i="1" dirty="0" err="1"/>
              <a:t>optionalSkuString</a:t>
            </a:r>
            <a:r>
              <a:rPr lang="en-US" sz="2000" b="1" i="1" dirty="0"/>
              <a:t>"</a:t>
            </a:r>
          </a:p>
          <a:p>
            <a:r>
              <a:rPr lang="en-US" sz="2000" b="1" i="1" dirty="0"/>
              <a:t>  }]</a:t>
            </a:r>
          </a:p>
          <a:p>
            <a:r>
              <a:rPr lang="en-US" sz="2000" b="1" i="1" dirty="0"/>
              <a:t>]);</a:t>
            </a:r>
          </a:p>
          <a:p>
            <a:endParaRPr lang="en-US" sz="2000" dirty="0"/>
          </a:p>
          <a:p>
            <a:r>
              <a:rPr lang="en-US" sz="2000" b="1" i="1" dirty="0" err="1"/>
              <a:t>window.monetateQ.push</a:t>
            </a:r>
            <a:r>
              <a:rPr lang="en-US" sz="2000" b="1" i="1" dirty="0"/>
              <a:t>([</a:t>
            </a:r>
          </a:p>
          <a:p>
            <a:r>
              <a:rPr lang="en-US" sz="2000" b="1" i="1" dirty="0"/>
              <a:t>  "</a:t>
            </a:r>
            <a:r>
              <a:rPr lang="en-US" sz="2000" b="1" i="1" dirty="0" err="1"/>
              <a:t>trackData</a:t>
            </a:r>
            <a:r>
              <a:rPr lang="en-US" sz="2000" b="1" i="1" dirty="0"/>
              <a:t>"</a:t>
            </a:r>
          </a:p>
          <a:p>
            <a:r>
              <a:rPr lang="en-US" sz="2000" b="1" i="1" dirty="0"/>
              <a:t>]);</a:t>
            </a:r>
          </a:p>
          <a:p>
            <a:endParaRPr lang="en-US" sz="2000" dirty="0"/>
          </a:p>
          <a:p>
            <a:r>
              <a:rPr lang="en-US" sz="2000" dirty="0"/>
              <a:t>NOTE** </a:t>
            </a:r>
            <a:r>
              <a:rPr lang="en-US" sz="2000" dirty="0" err="1"/>
              <a:t>trackData</a:t>
            </a:r>
            <a:r>
              <a:rPr lang="en-US" sz="2000" dirty="0"/>
              <a:t> method must be called after the relevant data from the correct area is allocated </a:t>
            </a:r>
          </a:p>
        </p:txBody>
      </p:sp>
    </p:spTree>
    <p:extLst>
      <p:ext uri="{BB962C8B-B14F-4D97-AF65-F5344CB8AC3E}">
        <p14:creationId xmlns:p14="http://schemas.microsoft.com/office/powerpoint/2010/main" val="927712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 dirty="0"/>
              <a:t>2. </a:t>
            </a:r>
            <a:r>
              <a:rPr lang="en-US" sz="4000" dirty="0" err="1"/>
              <a:t>MonetateQ</a:t>
            </a:r>
            <a:r>
              <a:rPr lang="en-US" sz="4000" dirty="0"/>
              <a:t> API Implementation (cont’d)</a:t>
            </a:r>
            <a:endParaRPr lang="en-GB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B4E2E-9AC7-6C28-59BD-F7471B204883}"/>
              </a:ext>
            </a:extLst>
          </p:cNvPr>
          <p:cNvSpPr txBox="1"/>
          <p:nvPr/>
        </p:nvSpPr>
        <p:spPr>
          <a:xfrm>
            <a:off x="571500" y="1282700"/>
            <a:ext cx="10845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KIBO have provided method calls per page listed below (hence my suggestion to break the epic down into a page by page implementation):</a:t>
            </a:r>
          </a:p>
          <a:p>
            <a:endParaRPr lang="en-GB" dirty="0"/>
          </a:p>
          <a:p>
            <a:r>
              <a:rPr lang="en-GB" dirty="0">
                <a:hlinkClick r:id="rId2"/>
              </a:rPr>
              <a:t>https://docs.kibocommerce.com/144073-method-calls-examples-by-page-type</a:t>
            </a:r>
            <a:endParaRPr lang="en-GB" dirty="0"/>
          </a:p>
          <a:p>
            <a:endParaRPr lang="en-GB" dirty="0"/>
          </a:p>
          <a:p>
            <a:r>
              <a:rPr lang="en-GB" b="1" i="1" dirty="0"/>
              <a:t>-PDP (Product Detail Page)</a:t>
            </a:r>
          </a:p>
          <a:p>
            <a:r>
              <a:rPr lang="en-GB" b="1" i="1" dirty="0"/>
              <a:t>-PLP (Product List Page)</a:t>
            </a:r>
          </a:p>
          <a:p>
            <a:r>
              <a:rPr lang="en-GB" b="1" i="1" dirty="0"/>
              <a:t>-Purchase/Order confirmation</a:t>
            </a:r>
          </a:p>
          <a:p>
            <a:r>
              <a:rPr lang="en-GB" b="1" i="1" dirty="0"/>
              <a:t>-Cart/checkout</a:t>
            </a:r>
          </a:p>
          <a:p>
            <a:r>
              <a:rPr lang="en-GB" b="1" i="1" dirty="0"/>
              <a:t>-Any chosen page types (I have elected to begin with Home)</a:t>
            </a:r>
          </a:p>
        </p:txBody>
      </p:sp>
    </p:spTree>
    <p:extLst>
      <p:ext uri="{BB962C8B-B14F-4D97-AF65-F5344CB8AC3E}">
        <p14:creationId xmlns:p14="http://schemas.microsoft.com/office/powerpoint/2010/main" val="213633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 dirty="0"/>
              <a:t>2. </a:t>
            </a:r>
            <a:r>
              <a:rPr lang="en-US" sz="4000" dirty="0" err="1"/>
              <a:t>MonetateQ</a:t>
            </a:r>
            <a:r>
              <a:rPr lang="en-US" sz="4000" dirty="0"/>
              <a:t> API Implementation (cont’d)</a:t>
            </a:r>
            <a:endParaRPr lang="en-GB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B4E2E-9AC7-6C28-59BD-F7471B204883}"/>
              </a:ext>
            </a:extLst>
          </p:cNvPr>
          <p:cNvSpPr txBox="1"/>
          <p:nvPr/>
        </p:nvSpPr>
        <p:spPr>
          <a:xfrm>
            <a:off x="571500" y="914400"/>
            <a:ext cx="108458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 dirty="0"/>
              <a:t>-Any chosen page types (I have elected to begin with Home)</a:t>
            </a:r>
          </a:p>
          <a:p>
            <a:r>
              <a:rPr lang="en-GB" dirty="0" err="1"/>
              <a:t>setPageType</a:t>
            </a:r>
            <a:r>
              <a:rPr lang="en-GB" dirty="0"/>
              <a:t>() </a:t>
            </a:r>
            <a:r>
              <a:rPr lang="en-GB" dirty="0">
                <a:hlinkClick r:id="rId2"/>
              </a:rPr>
              <a:t>https://docs.kibocommerce.com/115695/638757-setpagetype</a:t>
            </a:r>
            <a:endParaRPr lang="en-GB" dirty="0"/>
          </a:p>
          <a:p>
            <a:endParaRPr lang="en-GB" b="1" i="1" dirty="0"/>
          </a:p>
          <a:p>
            <a:r>
              <a:rPr lang="en-GB" b="1" i="1" dirty="0"/>
              <a:t>-PDP (Product Detail Page)</a:t>
            </a:r>
          </a:p>
          <a:p>
            <a:r>
              <a:rPr lang="en-GB" dirty="0" err="1"/>
              <a:t>addProductDetails</a:t>
            </a:r>
            <a:r>
              <a:rPr lang="en-GB" dirty="0"/>
              <a:t>() </a:t>
            </a:r>
            <a:r>
              <a:rPr lang="en-GB" dirty="0">
                <a:hlinkClick r:id="rId3"/>
              </a:rPr>
              <a:t>https://docs.kibocommerce.com/115701/638800-addproductdetails</a:t>
            </a:r>
            <a:endParaRPr lang="en-GB" dirty="0"/>
          </a:p>
          <a:p>
            <a:endParaRPr lang="en-GB" b="1" i="1" dirty="0"/>
          </a:p>
          <a:p>
            <a:r>
              <a:rPr lang="en-GB" b="1" i="1" dirty="0"/>
              <a:t>-PLP (Product List Page)</a:t>
            </a:r>
          </a:p>
          <a:p>
            <a:r>
              <a:rPr lang="en-GB" dirty="0" err="1"/>
              <a:t>addProducts</a:t>
            </a:r>
            <a:r>
              <a:rPr lang="en-GB" dirty="0"/>
              <a:t>() </a:t>
            </a:r>
            <a:r>
              <a:rPr lang="en-GB" dirty="0">
                <a:hlinkClick r:id="rId4"/>
              </a:rPr>
              <a:t>https://docs.kibocommerce.com/115696/638788-addproducts</a:t>
            </a:r>
            <a:endParaRPr lang="en-GB" dirty="0"/>
          </a:p>
          <a:p>
            <a:endParaRPr lang="en-GB" b="1" i="1" dirty="0"/>
          </a:p>
          <a:p>
            <a:r>
              <a:rPr lang="en-GB" b="1" i="1" dirty="0"/>
              <a:t>-Purchase/Order confirmation</a:t>
            </a:r>
          </a:p>
          <a:p>
            <a:r>
              <a:rPr lang="en-GB" dirty="0" err="1"/>
              <a:t>addPurchaseRows</a:t>
            </a:r>
            <a:r>
              <a:rPr lang="en-GB" dirty="0"/>
              <a:t>() </a:t>
            </a:r>
            <a:r>
              <a:rPr lang="en-GB" dirty="0">
                <a:hlinkClick r:id="rId5"/>
              </a:rPr>
              <a:t>https://docs.kibocommerce.com/115706/638834-addpurchaserows</a:t>
            </a:r>
            <a:endParaRPr lang="en-GB" dirty="0"/>
          </a:p>
          <a:p>
            <a:endParaRPr lang="en-GB" b="1" i="1" dirty="0"/>
          </a:p>
          <a:p>
            <a:r>
              <a:rPr lang="en-GB" b="1" i="1" dirty="0"/>
              <a:t>-Cart/checkout</a:t>
            </a:r>
          </a:p>
          <a:p>
            <a:r>
              <a:rPr lang="en-GB" dirty="0" err="1"/>
              <a:t>addCartRows</a:t>
            </a:r>
            <a:r>
              <a:rPr lang="en-GB" dirty="0"/>
              <a:t>() </a:t>
            </a:r>
            <a:r>
              <a:rPr lang="en-GB" dirty="0">
                <a:hlinkClick r:id="rId6"/>
              </a:rPr>
              <a:t>https://docs.kibocommerce.com/115702/638810-addcartrows</a:t>
            </a:r>
            <a:endParaRPr lang="en-GB" dirty="0"/>
          </a:p>
          <a:p>
            <a:endParaRPr lang="en-GB" dirty="0"/>
          </a:p>
          <a:p>
            <a:r>
              <a:rPr lang="en-GB" b="1" i="1" dirty="0"/>
              <a:t>-Additional</a:t>
            </a:r>
          </a:p>
          <a:p>
            <a:r>
              <a:rPr lang="en-GB" dirty="0" err="1"/>
              <a:t>addCategories</a:t>
            </a:r>
            <a:r>
              <a:rPr lang="en-GB" dirty="0"/>
              <a:t>()</a:t>
            </a:r>
          </a:p>
          <a:p>
            <a:r>
              <a:rPr lang="en-GB" dirty="0" err="1"/>
              <a:t>addBreadcrumbs</a:t>
            </a:r>
            <a:r>
              <a:rPr lang="en-GB" dirty="0"/>
              <a:t>()</a:t>
            </a:r>
          </a:p>
          <a:p>
            <a:r>
              <a:rPr lang="en-GB" dirty="0" err="1"/>
              <a:t>trackData</a:t>
            </a:r>
            <a:r>
              <a:rPr lang="en-GB" dirty="0"/>
              <a:t>()</a:t>
            </a:r>
          </a:p>
          <a:p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302441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 dirty="0"/>
              <a:t>2. </a:t>
            </a:r>
            <a:r>
              <a:rPr lang="en-US" sz="4000" dirty="0" err="1"/>
              <a:t>MonetateQ</a:t>
            </a:r>
            <a:r>
              <a:rPr lang="en-US" sz="4000" dirty="0"/>
              <a:t> API Implementation (cont’d)</a:t>
            </a:r>
            <a:endParaRPr lang="en-GB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B4E2E-9AC7-6C28-59BD-F7471B204883}"/>
              </a:ext>
            </a:extLst>
          </p:cNvPr>
          <p:cNvSpPr txBox="1"/>
          <p:nvPr/>
        </p:nvSpPr>
        <p:spPr>
          <a:xfrm>
            <a:off x="571500" y="914400"/>
            <a:ext cx="10845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 dirty="0"/>
              <a:t>Core Implementation, technical scope:</a:t>
            </a:r>
          </a:p>
          <a:p>
            <a:endParaRPr lang="en-GB" b="1" i="1" dirty="0"/>
          </a:p>
          <a:p>
            <a:r>
              <a:rPr lang="en-GB" b="1" i="1" dirty="0"/>
              <a:t>Implementation of the following methods across various sections of the website, as well as a global array object to push the data into and a successive </a:t>
            </a:r>
            <a:r>
              <a:rPr lang="en-GB" b="1" i="1" dirty="0" err="1"/>
              <a:t>trackData</a:t>
            </a:r>
            <a:r>
              <a:rPr lang="en-GB" b="1" i="1" dirty="0"/>
              <a:t>() method – used to sync data with </a:t>
            </a:r>
            <a:r>
              <a:rPr lang="en-GB" b="1" i="1" dirty="0" err="1"/>
              <a:t>Kibo</a:t>
            </a:r>
            <a:r>
              <a:rPr lang="en-GB" b="1" i="1" dirty="0"/>
              <a:t>.</a:t>
            </a:r>
          </a:p>
          <a:p>
            <a:endParaRPr lang="en-GB" b="1" i="1" dirty="0"/>
          </a:p>
          <a:p>
            <a:r>
              <a:rPr lang="en-GB" dirty="0" err="1"/>
              <a:t>setPageType</a:t>
            </a:r>
            <a:r>
              <a:rPr lang="en-GB" dirty="0"/>
              <a:t>()</a:t>
            </a:r>
          </a:p>
          <a:p>
            <a:r>
              <a:rPr lang="en-GB" dirty="0" err="1"/>
              <a:t>addProductDetails</a:t>
            </a:r>
            <a:r>
              <a:rPr lang="en-GB" dirty="0"/>
              <a:t>()</a:t>
            </a:r>
          </a:p>
          <a:p>
            <a:r>
              <a:rPr lang="en-GB" dirty="0" err="1"/>
              <a:t>addProducts</a:t>
            </a:r>
            <a:r>
              <a:rPr lang="en-GB" dirty="0"/>
              <a:t>()</a:t>
            </a:r>
          </a:p>
          <a:p>
            <a:r>
              <a:rPr lang="en-GB" dirty="0" err="1"/>
              <a:t>addPurchaseRows</a:t>
            </a:r>
            <a:r>
              <a:rPr lang="en-GB" dirty="0"/>
              <a:t>()</a:t>
            </a:r>
          </a:p>
          <a:p>
            <a:r>
              <a:rPr lang="en-GB" dirty="0" err="1"/>
              <a:t>addCartRows</a:t>
            </a:r>
            <a:r>
              <a:rPr lang="en-GB" dirty="0"/>
              <a:t>() </a:t>
            </a:r>
          </a:p>
          <a:p>
            <a:r>
              <a:rPr lang="en-GB" dirty="0" err="1"/>
              <a:t>trackData</a:t>
            </a:r>
            <a:r>
              <a:rPr lang="en-GB" dirty="0"/>
              <a:t>()</a:t>
            </a:r>
          </a:p>
          <a:p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3478422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 dirty="0"/>
              <a:t>2. How?</a:t>
            </a:r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22DF8B-0981-95D9-33CB-879D72A3D87E}"/>
              </a:ext>
            </a:extLst>
          </p:cNvPr>
          <p:cNvSpPr txBox="1"/>
          <p:nvPr/>
        </p:nvSpPr>
        <p:spPr>
          <a:xfrm>
            <a:off x="571500" y="1028700"/>
            <a:ext cx="11277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**Technical Challenge time. Using SFRA – a Salesforce solution: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How to persist array object across website, available for data to be pushed into and sent to </a:t>
            </a:r>
            <a:r>
              <a:rPr lang="en-US" dirty="0" err="1"/>
              <a:t>Monetate</a:t>
            </a:r>
            <a:r>
              <a:rPr lang="en-US" dirty="0"/>
              <a:t>/</a:t>
            </a:r>
            <a:r>
              <a:rPr lang="en-US" dirty="0" err="1"/>
              <a:t>Kibo</a:t>
            </a:r>
            <a:r>
              <a:rPr lang="en-US" dirty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How to get this data from the website?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Frontend, or backend?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965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 dirty="0"/>
              <a:t>2. </a:t>
            </a:r>
            <a:r>
              <a:rPr lang="en-US" sz="4000" dirty="0" err="1"/>
              <a:t>MonetateQ</a:t>
            </a:r>
            <a:r>
              <a:rPr lang="en-US" sz="4000" dirty="0"/>
              <a:t> API Implementation (cont’d)</a:t>
            </a:r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22DF8B-0981-95D9-33CB-879D72A3D87E}"/>
              </a:ext>
            </a:extLst>
          </p:cNvPr>
          <p:cNvSpPr txBox="1"/>
          <p:nvPr/>
        </p:nvSpPr>
        <p:spPr>
          <a:xfrm>
            <a:off x="660400" y="927100"/>
            <a:ext cx="111887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**Technical Challenge time. Using SFRA – a Salesforce solution: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How to persist array object across website, available for data to be pushed into and sent to </a:t>
            </a:r>
            <a:r>
              <a:rPr lang="en-US" dirty="0" err="1"/>
              <a:t>Monetate</a:t>
            </a:r>
            <a:r>
              <a:rPr lang="en-US" dirty="0"/>
              <a:t>/</a:t>
            </a:r>
            <a:r>
              <a:rPr lang="en-US" dirty="0" err="1"/>
              <a:t>Kibo</a:t>
            </a:r>
            <a:r>
              <a:rPr lang="en-US" dirty="0"/>
              <a:t>?</a:t>
            </a:r>
          </a:p>
          <a:p>
            <a:pPr lvl="1"/>
            <a:r>
              <a:rPr lang="en-US" b="1" dirty="0"/>
              <a:t>Answer: Implement a &lt;script&gt; in the head with the .</a:t>
            </a:r>
            <a:r>
              <a:rPr lang="en-US" b="1" dirty="0" err="1"/>
              <a:t>js</a:t>
            </a:r>
            <a:r>
              <a:rPr lang="en-US" b="1" dirty="0"/>
              <a:t> in it, as per </a:t>
            </a:r>
            <a:r>
              <a:rPr lang="en-US" b="1" dirty="0" err="1"/>
              <a:t>Kibos</a:t>
            </a:r>
            <a:r>
              <a:rPr lang="en-US" b="1" dirty="0"/>
              <a:t> recommendation, across the website, available to pass data into.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How to get this data from the website? </a:t>
            </a:r>
          </a:p>
          <a:p>
            <a:pPr lvl="1"/>
            <a:r>
              <a:rPr lang="en-US" b="1" dirty="0"/>
              <a:t>Answer: The data required for the </a:t>
            </a:r>
            <a:r>
              <a:rPr lang="en-US" b="1" dirty="0" err="1"/>
              <a:t>Kibo</a:t>
            </a:r>
            <a:r>
              <a:rPr lang="en-US" b="1" dirty="0"/>
              <a:t> API implementation should be present within the </a:t>
            </a:r>
            <a:r>
              <a:rPr lang="en-US" b="1" dirty="0" err="1"/>
              <a:t>viewData</a:t>
            </a:r>
            <a:r>
              <a:rPr lang="en-US" b="1" dirty="0"/>
              <a:t> data dictionary, in a similar fashion to ASP.NET MVC Framework web applications. This is referenced as a </a:t>
            </a:r>
            <a:r>
              <a:rPr lang="en-US" b="1" dirty="0" err="1"/>
              <a:t>viewData</a:t>
            </a:r>
            <a:r>
              <a:rPr lang="en-US" b="1" dirty="0"/>
              <a:t> object in the controller: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r>
              <a:rPr lang="en-US" b="1" dirty="0"/>
              <a:t>A </a:t>
            </a:r>
            <a:r>
              <a:rPr lang="en-US" b="1" dirty="0" err="1"/>
              <a:t>hashmap</a:t>
            </a:r>
            <a:r>
              <a:rPr lang="en-US" b="1" dirty="0"/>
              <a:t> (data dictionary) data structure called $</a:t>
            </a:r>
            <a:r>
              <a:rPr lang="en-US" b="1" dirty="0" err="1"/>
              <a:t>pdict</a:t>
            </a:r>
            <a:r>
              <a:rPr lang="en-US" b="1" dirty="0"/>
              <a:t> allows .</a:t>
            </a:r>
            <a:r>
              <a:rPr lang="en-US" b="1" dirty="0" err="1"/>
              <a:t>isml</a:t>
            </a:r>
            <a:r>
              <a:rPr lang="en-US" b="1" dirty="0"/>
              <a:t> templates on the frontend to receive data Via expressions. You could call this an abstraction of a controller.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Frontend, or backend? </a:t>
            </a:r>
          </a:p>
          <a:p>
            <a:pPr lvl="1"/>
            <a:r>
              <a:rPr lang="en-US" b="1" dirty="0"/>
              <a:t>Answer: Backend. The data is more structured and not subject to user interference.</a:t>
            </a:r>
            <a:endParaRPr lang="en-GB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A56B1AE-A51E-DF7E-543F-B01A5C139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838" y="3203446"/>
            <a:ext cx="7629525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870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 dirty="0"/>
              <a:t>2. </a:t>
            </a:r>
            <a:r>
              <a:rPr lang="en-US" sz="4000" dirty="0" err="1"/>
              <a:t>MonetateQ</a:t>
            </a:r>
            <a:r>
              <a:rPr lang="en-US" sz="4000" dirty="0"/>
              <a:t> API Implementation (cont’d)</a:t>
            </a:r>
            <a:endParaRPr lang="en-GB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C70AE5-A083-D295-80A6-DBD361614A52}"/>
              </a:ext>
            </a:extLst>
          </p:cNvPr>
          <p:cNvSpPr txBox="1"/>
          <p:nvPr/>
        </p:nvSpPr>
        <p:spPr>
          <a:xfrm>
            <a:off x="1822450" y="630792"/>
            <a:ext cx="877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Sequence UML Diagram (Home API integration) for Jane</a:t>
            </a:r>
            <a:endParaRPr lang="en-GB" b="1" u="sng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14CA836-4DE7-69B3-C229-DF308936A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000124"/>
            <a:ext cx="12144375" cy="5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23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11277600" cy="711200"/>
          </a:xfrm>
        </p:spPr>
        <p:txBody>
          <a:bodyPr>
            <a:noAutofit/>
          </a:bodyPr>
          <a:lstStyle/>
          <a:p>
            <a:r>
              <a:rPr lang="en-US" sz="4000" dirty="0"/>
              <a:t>3. AJAX </a:t>
            </a:r>
            <a:r>
              <a:rPr lang="en-US" sz="4000" dirty="0" err="1"/>
              <a:t>trackData</a:t>
            </a:r>
            <a:r>
              <a:rPr lang="en-US" sz="4000" dirty="0"/>
              <a:t>() data synchronizing phase </a:t>
            </a:r>
            <a:endParaRPr lang="en-GB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D9E8CD-6D8F-A722-5BBB-212E27153D80}"/>
              </a:ext>
            </a:extLst>
          </p:cNvPr>
          <p:cNvSpPr txBox="1"/>
          <p:nvPr/>
        </p:nvSpPr>
        <p:spPr>
          <a:xfrm>
            <a:off x="1231900" y="1092200"/>
            <a:ext cx="9461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https://docs.kibocommerce.com/115685-javascript-api-requirements/638694-ajax-site-updates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B4CF52-8ECB-75BF-CC30-A356340E1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7" y="1936750"/>
            <a:ext cx="8315325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816DED-9472-2482-42FC-0A3DFBEA3128}"/>
              </a:ext>
            </a:extLst>
          </p:cNvPr>
          <p:cNvSpPr txBox="1"/>
          <p:nvPr/>
        </p:nvSpPr>
        <p:spPr>
          <a:xfrm>
            <a:off x="812800" y="5981700"/>
            <a:ext cx="1017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NOTE** The functional requirement here is the calling of </a:t>
            </a:r>
            <a:r>
              <a:rPr lang="en-US" b="1" i="1" dirty="0" err="1"/>
              <a:t>trackData</a:t>
            </a:r>
            <a:r>
              <a:rPr lang="en-US" b="1" i="1" dirty="0"/>
              <a:t>() ON THE FRONTEND across the relevant pages whenever/whenever the AJAX is firing (preferably once </a:t>
            </a:r>
            <a:r>
              <a:rPr lang="en-US" b="1" i="1" dirty="0">
                <a:sym typeface="Wingdings" panose="05000000000000000000" pitchFamily="2" charset="2"/>
              </a:rPr>
              <a:t></a:t>
            </a:r>
            <a:r>
              <a:rPr lang="en-US" b="1" i="1" dirty="0"/>
              <a:t>)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3434313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"/>
            <a:ext cx="3416300" cy="711200"/>
          </a:xfrm>
        </p:spPr>
        <p:txBody>
          <a:bodyPr>
            <a:noAutofit/>
          </a:bodyPr>
          <a:lstStyle/>
          <a:p>
            <a:r>
              <a:rPr lang="en-US" sz="4000" dirty="0"/>
              <a:t>4. Product feed</a:t>
            </a:r>
            <a:endParaRPr lang="en-GB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3737FD-7919-6BA8-DF98-D952EB5DF6DB}"/>
              </a:ext>
            </a:extLst>
          </p:cNvPr>
          <p:cNvSpPr txBox="1"/>
          <p:nvPr/>
        </p:nvSpPr>
        <p:spPr>
          <a:xfrm>
            <a:off x="4209642" y="198889"/>
            <a:ext cx="75265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Salesforce Jobs vs SSMS (service) – </a:t>
            </a:r>
            <a:r>
              <a:rPr lang="en-US" sz="2000" b="1" u="sng" dirty="0"/>
              <a:t>Lets investigate Salesforce Jobs</a:t>
            </a:r>
          </a:p>
          <a:p>
            <a:endParaRPr lang="en-GB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B1CEA91-0D13-85B5-9D69-9D11B3257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838" y="687583"/>
            <a:ext cx="6658105" cy="74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B748DF2-C42E-DA41-5F43-F7155127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57" y="1871338"/>
            <a:ext cx="5097061" cy="311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6A108B71-C45A-88B0-C0E4-543EDE3DB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865" y="1871338"/>
            <a:ext cx="6063333" cy="331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28F8AC-43D3-4406-3CD4-8EFD8C280ADC}"/>
              </a:ext>
            </a:extLst>
          </p:cNvPr>
          <p:cNvSpPr txBox="1"/>
          <p:nvPr/>
        </p:nvSpPr>
        <p:spPr>
          <a:xfrm>
            <a:off x="855677" y="1524712"/>
            <a:ext cx="2147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Configuration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2B107F-4CD2-FDFD-83C7-3AED9C5F731A}"/>
              </a:ext>
            </a:extLst>
          </p:cNvPr>
          <p:cNvSpPr txBox="1"/>
          <p:nvPr/>
        </p:nvSpPr>
        <p:spPr>
          <a:xfrm>
            <a:off x="8019875" y="1524712"/>
            <a:ext cx="2147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Coding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3349C-4011-1151-138B-387050A07779}"/>
              </a:ext>
            </a:extLst>
          </p:cNvPr>
          <p:cNvSpPr/>
          <p:nvPr/>
        </p:nvSpPr>
        <p:spPr>
          <a:xfrm>
            <a:off x="4362275" y="198889"/>
            <a:ext cx="7373923" cy="4135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B7B12-AEEE-281E-AA5E-59FB8D96A5BC}"/>
              </a:ext>
            </a:extLst>
          </p:cNvPr>
          <p:cNvSpPr txBox="1"/>
          <p:nvPr/>
        </p:nvSpPr>
        <p:spPr>
          <a:xfrm>
            <a:off x="571500" y="5352176"/>
            <a:ext cx="111646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(Administration &gt; Operations &gt; Jobs) Configuration of a step possible to use a flag on data to EXPORT data on a certain interval</a:t>
            </a:r>
          </a:p>
          <a:p>
            <a:endParaRPr lang="en-GB" dirty="0"/>
          </a:p>
          <a:p>
            <a:r>
              <a:rPr lang="en-GB" dirty="0"/>
              <a:t>WMT currently also have a service in place as well as a cartridge (</a:t>
            </a:r>
            <a:r>
              <a:rPr lang="en-GB" dirty="0" err="1"/>
              <a:t>databus</a:t>
            </a:r>
            <a:r>
              <a:rPr lang="en-GB" dirty="0"/>
              <a:t>-connector) dedicated to creating orders for export to the GCP queue</a:t>
            </a:r>
          </a:p>
        </p:txBody>
      </p:sp>
    </p:spTree>
    <p:extLst>
      <p:ext uri="{BB962C8B-B14F-4D97-AF65-F5344CB8AC3E}">
        <p14:creationId xmlns:p14="http://schemas.microsoft.com/office/powerpoint/2010/main" val="79793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499" y="1"/>
            <a:ext cx="10760224" cy="711200"/>
          </a:xfrm>
        </p:spPr>
        <p:txBody>
          <a:bodyPr>
            <a:noAutofit/>
          </a:bodyPr>
          <a:lstStyle/>
          <a:p>
            <a:r>
              <a:rPr lang="en-US" sz="4000" dirty="0"/>
              <a:t>4. Product feed (cont’d)</a:t>
            </a:r>
            <a:endParaRPr lang="en-GB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B7B12-AEEE-281E-AA5E-59FB8D96A5BC}"/>
              </a:ext>
            </a:extLst>
          </p:cNvPr>
          <p:cNvSpPr txBox="1"/>
          <p:nvPr/>
        </p:nvSpPr>
        <p:spPr>
          <a:xfrm>
            <a:off x="571499" y="4668514"/>
            <a:ext cx="111646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(Administration &gt; Operations &gt; Jobs) Configuration of a step possible to use a flag on data to EXPORT data on a certain interval</a:t>
            </a:r>
          </a:p>
          <a:p>
            <a:endParaRPr lang="en-GB" dirty="0"/>
          </a:p>
          <a:p>
            <a:r>
              <a:rPr lang="en-GB" dirty="0"/>
              <a:t>WMT currently also have a service in place as well as a cartridge (</a:t>
            </a:r>
            <a:r>
              <a:rPr lang="en-GB" dirty="0" err="1"/>
              <a:t>databus</a:t>
            </a:r>
            <a:r>
              <a:rPr lang="en-GB" dirty="0"/>
              <a:t>-connector) dedicated to creating orders for export to the GCP queue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0633E8D-0A0B-9F55-57A1-B1F7CC1EA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2" y="775332"/>
            <a:ext cx="9591675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059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499" y="1"/>
            <a:ext cx="10760224" cy="711200"/>
          </a:xfrm>
        </p:spPr>
        <p:txBody>
          <a:bodyPr>
            <a:noAutofit/>
          </a:bodyPr>
          <a:lstStyle/>
          <a:p>
            <a:r>
              <a:rPr lang="en-US" sz="4000" dirty="0"/>
              <a:t>4. Product feed (cont’d)</a:t>
            </a:r>
            <a:endParaRPr lang="en-GB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B7B12-AEEE-281E-AA5E-59FB8D96A5BC}"/>
              </a:ext>
            </a:extLst>
          </p:cNvPr>
          <p:cNvSpPr txBox="1"/>
          <p:nvPr/>
        </p:nvSpPr>
        <p:spPr>
          <a:xfrm>
            <a:off x="685101" y="711201"/>
            <a:ext cx="1082179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</a:t>
            </a:r>
            <a:r>
              <a:rPr lang="en-GB" sz="2000" b="1" dirty="0" err="1"/>
              <a:t>unctional</a:t>
            </a:r>
            <a:r>
              <a:rPr lang="en-GB" sz="2000" b="1" dirty="0"/>
              <a:t> Requirement – For Salesforce product feed</a:t>
            </a:r>
          </a:p>
          <a:p>
            <a:endParaRPr lang="en-GB" dirty="0"/>
          </a:p>
          <a:p>
            <a:r>
              <a:rPr lang="en-GB" b="1" dirty="0"/>
              <a:t>Backend end implementation </a:t>
            </a:r>
            <a:r>
              <a:rPr lang="en-GB" dirty="0"/>
              <a:t>– </a:t>
            </a:r>
            <a:r>
              <a:rPr lang="en-GB" dirty="0" err="1"/>
              <a:t>orderMgr</a:t>
            </a:r>
            <a:r>
              <a:rPr lang="en-GB" dirty="0"/>
              <a:t>() implementation to trigger &amp; generate order data that’s flagged in a custom way (with custom attribute). A database Transaction() to then send the data into the database (which is set up and managed on platform).</a:t>
            </a:r>
          </a:p>
          <a:p>
            <a:endParaRPr lang="en-GB" dirty="0"/>
          </a:p>
          <a:p>
            <a:r>
              <a:rPr lang="en-GB" b="1" dirty="0"/>
              <a:t>Administration &gt; Operations &gt; Services </a:t>
            </a:r>
            <a:r>
              <a:rPr lang="en-GB" dirty="0"/>
              <a:t>– A HTTP service live to allow this to happen.</a:t>
            </a:r>
          </a:p>
          <a:p>
            <a:endParaRPr lang="en-GB" dirty="0"/>
          </a:p>
          <a:p>
            <a:r>
              <a:rPr lang="en-GB" b="1" dirty="0"/>
              <a:t>Administration &gt; Operations &gt; Jobs </a:t>
            </a:r>
            <a:r>
              <a:rPr lang="en-GB" dirty="0"/>
              <a:t>– A new job used to automate the export of the data to </a:t>
            </a:r>
            <a:r>
              <a:rPr lang="en-GB" dirty="0" err="1"/>
              <a:t>databus</a:t>
            </a:r>
            <a:r>
              <a:rPr lang="en-GB" dirty="0"/>
              <a:t> on whatever designated interval.</a:t>
            </a:r>
          </a:p>
        </p:txBody>
      </p:sp>
    </p:spTree>
    <p:extLst>
      <p:ext uri="{BB962C8B-B14F-4D97-AF65-F5344CB8AC3E}">
        <p14:creationId xmlns:p14="http://schemas.microsoft.com/office/powerpoint/2010/main" val="4039524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>
            <a:extLst>
              <a:ext uri="{FF2B5EF4-FFF2-40B4-BE49-F238E27FC236}">
                <a16:creationId xmlns:a16="http://schemas.microsoft.com/office/drawing/2014/main" id="{EFF8DD6B-E2E6-4D3E-972B-A1131F4CE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579" y="629267"/>
            <a:ext cx="6422849" cy="8566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/>
              <a:t>Final/</a:t>
            </a:r>
            <a:r>
              <a:rPr lang="en-US" sz="4400" dirty="0" err="1"/>
              <a:t>Misc</a:t>
            </a:r>
            <a:r>
              <a:rPr lang="en-US" sz="4400" dirty="0"/>
              <a:t> Considerations</a:t>
            </a:r>
          </a:p>
        </p:txBody>
      </p:sp>
      <p:sp>
        <p:nvSpPr>
          <p:cNvPr id="2062" name="Rectangle 2061">
            <a:extLst>
              <a:ext uri="{FF2B5EF4-FFF2-40B4-BE49-F238E27FC236}">
                <a16:creationId xmlns:a16="http://schemas.microsoft.com/office/drawing/2014/main" id="{8E20FA99-AAAC-4AF3-9FAE-70742032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Rounded Rectangle 9">
            <a:extLst>
              <a:ext uri="{FF2B5EF4-FFF2-40B4-BE49-F238E27FC236}">
                <a16:creationId xmlns:a16="http://schemas.microsoft.com/office/drawing/2014/main" id="{9573BE85-6043-4C3A-A7DD-483A0A5FB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559407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E2D8DE6-726D-3ED0-08BE-D4285CDFB0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7" r="4" b="6088"/>
          <a:stretch/>
        </p:blipFill>
        <p:spPr bwMode="auto">
          <a:xfrm>
            <a:off x="649224" y="722376"/>
            <a:ext cx="3337560" cy="541324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C2CE3C-72F4-E390-8D68-4FF9ECCD4FB1}"/>
              </a:ext>
            </a:extLst>
          </p:cNvPr>
          <p:cNvSpPr txBox="1"/>
          <p:nvPr/>
        </p:nvSpPr>
        <p:spPr>
          <a:xfrm>
            <a:off x="5214581" y="2438400"/>
            <a:ext cx="6422848" cy="37854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Engine API (Used to be called Decision API) – Appears to be in place for more specific business requirements, I am unsure if it is a requirement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Functionally requires headless development – which the platform has capability of via OCAPI but is completely empty and unused.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David has told me WMT will be having a meeting soon to start implementing more of a headless solution which seems a bit late.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hlinkClick r:id="rId3"/>
              </a:rPr>
              <a:t>https://docs.kibocommerce.com/115777-the-engine-api/812952-what-is-the-engine-api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hlinkClick r:id="rId4"/>
              </a:rPr>
              <a:t>https://docs.kibocommerce.com/115777-the-engine-api/1172051-set-up-an-engine-api-experience</a:t>
            </a: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1131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416A-B7E7-AB75-7E02-4860C1499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2650" y="569862"/>
            <a:ext cx="2806699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/>
              <a:t>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C2CE3C-72F4-E390-8D68-4FF9ECCD4FB1}"/>
              </a:ext>
            </a:extLst>
          </p:cNvPr>
          <p:cNvSpPr txBox="1"/>
          <p:nvPr/>
        </p:nvSpPr>
        <p:spPr>
          <a:xfrm>
            <a:off x="5214581" y="2438400"/>
            <a:ext cx="6422848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9614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508</TotalTime>
  <Words>1352</Words>
  <Application>Microsoft Office PowerPoint</Application>
  <PresentationFormat>Widescreen</PresentationFormat>
  <Paragraphs>145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Kibo API Implementation</vt:lpstr>
      <vt:lpstr>Kibo API Implementation – What?</vt:lpstr>
      <vt:lpstr>Kibo API Implementation – How?</vt:lpstr>
      <vt:lpstr>1. Tag Installation</vt:lpstr>
      <vt:lpstr>1. Tag Installation (cont’d)</vt:lpstr>
      <vt:lpstr>2. MonetateQ API Implementation</vt:lpstr>
      <vt:lpstr>2. MonetateQ API Implementation (cont’d)</vt:lpstr>
      <vt:lpstr>2. MonetateQ API Implementation (cont’d)</vt:lpstr>
      <vt:lpstr>2. MonetateQ API Implementation (cont’d)</vt:lpstr>
      <vt:lpstr>2. How?</vt:lpstr>
      <vt:lpstr>2. MonetateQ API Implementation (cont’d)</vt:lpstr>
      <vt:lpstr>2. MonetateQ API Implementation (cont’d)</vt:lpstr>
      <vt:lpstr>3. AJAX trackData() data synchronizing phase </vt:lpstr>
      <vt:lpstr>4. Product feed</vt:lpstr>
      <vt:lpstr>4. Product feed (cont’d)</vt:lpstr>
      <vt:lpstr>4. Product feed (cont’d)</vt:lpstr>
      <vt:lpstr>Final/Misc Considerations</vt:lpstr>
      <vt:lpstr>Questions</vt:lpstr>
    </vt:vector>
  </TitlesOfParts>
  <Company>The 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Kibo API Implementation</dc:title>
  <dc:creator>Simon Browne</dc:creator>
  <cp:lastModifiedBy>Simon Browne</cp:lastModifiedBy>
  <cp:revision>36</cp:revision>
  <dcterms:created xsi:type="dcterms:W3CDTF">2022-11-10T15:49:12Z</dcterms:created>
  <dcterms:modified xsi:type="dcterms:W3CDTF">2022-11-11T15:37:52Z</dcterms:modified>
</cp:coreProperties>
</file>