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1"/>
    <p:sldMasterId id="2147483778" r:id="rId2"/>
    <p:sldMasterId id="2147483796" r:id="rId3"/>
    <p:sldMasterId id="2147483832" r:id="rId4"/>
  </p:sldMasterIdLst>
  <p:sldIdLst>
    <p:sldId id="256" r:id="rId5"/>
    <p:sldId id="257" r:id="rId6"/>
    <p:sldId id="258" r:id="rId7"/>
    <p:sldId id="267" r:id="rId8"/>
    <p:sldId id="271" r:id="rId9"/>
    <p:sldId id="259" r:id="rId10"/>
    <p:sldId id="260" r:id="rId11"/>
    <p:sldId id="261" r:id="rId12"/>
    <p:sldId id="262" r:id="rId13"/>
    <p:sldId id="263" r:id="rId14"/>
    <p:sldId id="264" r:id="rId15"/>
    <p:sldId id="265" r:id="rId16"/>
    <p:sldId id="266" r:id="rId17"/>
    <p:sldId id="268" r:id="rId18"/>
    <p:sldId id="269" r:id="rId19"/>
    <p:sldId id="270" r:id="rId20"/>
    <p:sldId id="272" r:id="rId21"/>
    <p:sldId id="273" r:id="rId22"/>
    <p:sldId id="275" r:id="rId23"/>
    <p:sldId id="274"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2F4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8" autoAdjust="0"/>
    <p:restoredTop sz="94660"/>
  </p:normalViewPr>
  <p:slideViewPr>
    <p:cSldViewPr snapToGrid="0">
      <p:cViewPr varScale="1">
        <p:scale>
          <a:sx n="97" d="100"/>
          <a:sy n="97" d="100"/>
        </p:scale>
        <p:origin x="8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ABA3920E-F44F-4CA2-93A8-A7C8C392FB3C}"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3653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732061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5401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2884352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486E43-225E-4A6E-AA5B-E469614B6320}" type="datetimeFigureOut">
              <a:rPr lang="en-GB" smtClean="0"/>
              <a:t>26/01/2021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A3920E-F44F-4CA2-93A8-A7C8C392FB3C}"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3554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486E43-225E-4A6E-AA5B-E469614B6320}" type="datetimeFigureOut">
              <a:rPr lang="en-GB" smtClean="0"/>
              <a:t>26/01/2021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BA3920E-F44F-4CA2-93A8-A7C8C392FB3C}"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5257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486E43-225E-4A6E-AA5B-E469614B6320}" type="datetimeFigureOut">
              <a:rPr lang="en-GB" smtClean="0"/>
              <a:t>26/01/2021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947590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293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4063443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1542368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1055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3690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2980134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9282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6584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59910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5602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ABA3920E-F44F-4CA2-93A8-A7C8C392FB3C}"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8706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2433661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28157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31179234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486E43-225E-4A6E-AA5B-E469614B6320}" type="datetimeFigureOut">
              <a:rPr lang="en-GB" smtClean="0"/>
              <a:t>26/01/2021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A3920E-F44F-4CA2-93A8-A7C8C392FB3C}"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89403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486E43-225E-4A6E-AA5B-E469614B6320}" type="datetimeFigureOut">
              <a:rPr lang="en-GB" smtClean="0"/>
              <a:t>26/01/2021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BA3920E-F44F-4CA2-93A8-A7C8C392FB3C}"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9504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486E43-225E-4A6E-AA5B-E469614B6320}" type="datetimeFigureOut">
              <a:rPr lang="en-GB" smtClean="0"/>
              <a:t>26/01/2021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27075306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7085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2221565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39032973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38811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55157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4254916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94852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62969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18733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81198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ABA3920E-F44F-4CA2-93A8-A7C8C392FB3C}" type="slidenum">
              <a:rPr lang="en-GB" smtClean="0"/>
              <a:t>‹#›</a:t>
            </a:fld>
            <a:endParaRPr lang="en-GB"/>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78734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21324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372560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013983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486E43-225E-4A6E-AA5B-E469614B6320}" type="datetimeFigureOut">
              <a:rPr lang="en-GB" smtClean="0"/>
              <a:t>26/01/2021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A3920E-F44F-4CA2-93A8-A7C8C392FB3C}" type="slidenum">
              <a:rPr lang="en-GB" smtClean="0"/>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723151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486E43-225E-4A6E-AA5B-E469614B6320}" type="datetimeFigureOut">
              <a:rPr lang="en-GB" smtClean="0"/>
              <a:t>26/01/2021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BA3920E-F44F-4CA2-93A8-A7C8C392FB3C}"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1127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486E43-225E-4A6E-AA5B-E469614B6320}" type="datetimeFigureOut">
              <a:rPr lang="en-GB" smtClean="0"/>
              <a:t>26/01/2021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35913038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94529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10847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129336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711060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34548050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18298606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33795671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37525386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486E43-225E-4A6E-AA5B-E469614B6320}" type="datetimeFigureOut">
              <a:rPr lang="en-GB" smtClean="0"/>
              <a:t>26/01/2021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33043055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486E43-225E-4A6E-AA5B-E469614B6320}" type="datetimeFigureOut">
              <a:rPr lang="en-GB" smtClean="0"/>
              <a:t>26/01/2021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14200024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486E43-225E-4A6E-AA5B-E469614B6320}" type="datetimeFigureOut">
              <a:rPr lang="en-GB" smtClean="0"/>
              <a:t>26/01/2021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40711982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8178548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486E43-225E-4A6E-AA5B-E469614B6320}" type="datetimeFigureOut">
              <a:rPr lang="en-GB" smtClean="0"/>
              <a:t>26/01/2021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28608612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11822714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486E43-225E-4A6E-AA5B-E469614B6320}" type="datetimeFigureOut">
              <a:rPr lang="en-GB" smtClean="0"/>
              <a:t>26/01/2021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A3920E-F44F-4CA2-93A8-A7C8C392FB3C}" type="slidenum">
              <a:rPr lang="en-GB" smtClean="0"/>
              <a:t>‹#›</a:t>
            </a:fld>
            <a:endParaRPr lang="en-GB"/>
          </a:p>
        </p:txBody>
      </p:sp>
    </p:spTree>
    <p:extLst>
      <p:ext uri="{BB962C8B-B14F-4D97-AF65-F5344CB8AC3E}">
        <p14:creationId xmlns:p14="http://schemas.microsoft.com/office/powerpoint/2010/main" val="3710429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3.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7.jp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F4399"/>
        </a:solid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4486E43-225E-4A6E-AA5B-E469614B6320}" type="datetimeFigureOut">
              <a:rPr lang="en-GB" smtClean="0"/>
              <a:t>26/01/2021</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BA3920E-F44F-4CA2-93A8-A7C8C392FB3C}" type="slidenum">
              <a:rPr lang="en-GB" smtClean="0"/>
              <a:t>‹#›</a:t>
            </a:fld>
            <a:endParaRPr lang="en-GB"/>
          </a:p>
        </p:txBody>
      </p:sp>
    </p:spTree>
    <p:extLst>
      <p:ext uri="{BB962C8B-B14F-4D97-AF65-F5344CB8AC3E}">
        <p14:creationId xmlns:p14="http://schemas.microsoft.com/office/powerpoint/2010/main" val="1742772773"/>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F4399"/>
        </a:solid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4486E43-225E-4A6E-AA5B-E469614B6320}" type="datetimeFigureOut">
              <a:rPr lang="en-GB" smtClean="0"/>
              <a:t>26/01/2021</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BA3920E-F44F-4CA2-93A8-A7C8C392FB3C}" type="slidenum">
              <a:rPr lang="en-GB" smtClean="0"/>
              <a:t>‹#›</a:t>
            </a:fld>
            <a:endParaRPr lang="en-GB"/>
          </a:p>
        </p:txBody>
      </p:sp>
    </p:spTree>
    <p:extLst>
      <p:ext uri="{BB962C8B-B14F-4D97-AF65-F5344CB8AC3E}">
        <p14:creationId xmlns:p14="http://schemas.microsoft.com/office/powerpoint/2010/main" val="3049206169"/>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F4399"/>
        </a:solidFill>
        <a:effectLst/>
      </p:bgPr>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4486E43-225E-4A6E-AA5B-E469614B6320}" type="datetimeFigureOut">
              <a:rPr lang="en-GB" smtClean="0"/>
              <a:t>26/01/2021</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ABA3920E-F44F-4CA2-93A8-A7C8C392FB3C}" type="slidenum">
              <a:rPr lang="en-GB" smtClean="0"/>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9326461"/>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2F439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486E43-225E-4A6E-AA5B-E469614B6320}" type="datetimeFigureOut">
              <a:rPr lang="en-GB" smtClean="0"/>
              <a:t>26/01/2021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A3920E-F44F-4CA2-93A8-A7C8C392FB3C}" type="slidenum">
              <a:rPr lang="en-GB" smtClean="0"/>
              <a:t>‹#›</a:t>
            </a:fld>
            <a:endParaRPr lang="en-GB"/>
          </a:p>
        </p:txBody>
      </p:sp>
    </p:spTree>
    <p:extLst>
      <p:ext uri="{BB962C8B-B14F-4D97-AF65-F5344CB8AC3E}">
        <p14:creationId xmlns:p14="http://schemas.microsoft.com/office/powerpoint/2010/main" val="2196272154"/>
      </p:ext>
    </p:extLst>
  </p:cSld>
  <p:clrMap bg1="dk1" tx1="lt1" bg2="dk2" tx2="lt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6.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p:txBody>
          <a:bodyPr/>
          <a:lstStyle/>
          <a:p>
            <a:r>
              <a:rPr lang="en-GB" dirty="0"/>
              <a:t>SEO Proposal</a:t>
            </a:r>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p:txBody>
          <a:bodyPr/>
          <a:lstStyle/>
          <a:p>
            <a:r>
              <a:rPr lang="en-GB" dirty="0"/>
              <a:t>instantprint. 2021 ✨</a:t>
            </a:r>
          </a:p>
        </p:txBody>
      </p:sp>
      <p:pic>
        <p:nvPicPr>
          <p:cNvPr id="5" name="Picture 4">
            <a:extLst>
              <a:ext uri="{FF2B5EF4-FFF2-40B4-BE49-F238E27FC236}">
                <a16:creationId xmlns:a16="http://schemas.microsoft.com/office/drawing/2014/main" id="{18BD97A6-2EC8-461C-8240-1D396F60F1D9}"/>
              </a:ext>
            </a:extLst>
          </p:cNvPr>
          <p:cNvPicPr>
            <a:picLocks noChangeAspect="1"/>
          </p:cNvPicPr>
          <p:nvPr/>
        </p:nvPicPr>
        <p:blipFill>
          <a:blip r:embed="rId2"/>
          <a:stretch>
            <a:fillRect/>
          </a:stretch>
        </p:blipFill>
        <p:spPr>
          <a:xfrm>
            <a:off x="8622890" y="1600198"/>
            <a:ext cx="1114425" cy="552450"/>
          </a:xfrm>
          <a:prstGeom prst="rect">
            <a:avLst/>
          </a:prstGeom>
        </p:spPr>
      </p:pic>
    </p:spTree>
    <p:extLst>
      <p:ext uri="{BB962C8B-B14F-4D97-AF65-F5344CB8AC3E}">
        <p14:creationId xmlns:p14="http://schemas.microsoft.com/office/powerpoint/2010/main" val="1164821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p:txBody>
          <a:bodyPr/>
          <a:lstStyle/>
          <a:p>
            <a:r>
              <a:rPr lang="en-GB" dirty="0"/>
              <a:t>Welcome All</a:t>
            </a:r>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p:txBody>
          <a:bodyPr/>
          <a:lstStyle/>
          <a:p>
            <a:r>
              <a:rPr lang="en-GB" dirty="0"/>
              <a:t>Thanks for making the time!</a:t>
            </a:r>
          </a:p>
        </p:txBody>
      </p:sp>
      <p:pic>
        <p:nvPicPr>
          <p:cNvPr id="5" name="Picture 4">
            <a:extLst>
              <a:ext uri="{FF2B5EF4-FFF2-40B4-BE49-F238E27FC236}">
                <a16:creationId xmlns:a16="http://schemas.microsoft.com/office/drawing/2014/main" id="{C3EF87AE-A191-4D22-AC9B-CEC87FCEDEF7}"/>
              </a:ext>
            </a:extLst>
          </p:cNvPr>
          <p:cNvPicPr>
            <a:picLocks noChangeAspect="1"/>
          </p:cNvPicPr>
          <p:nvPr/>
        </p:nvPicPr>
        <p:blipFill>
          <a:blip r:embed="rId2"/>
          <a:stretch>
            <a:fillRect/>
          </a:stretch>
        </p:blipFill>
        <p:spPr>
          <a:xfrm>
            <a:off x="8626116" y="1600198"/>
            <a:ext cx="1114425" cy="552450"/>
          </a:xfrm>
          <a:prstGeom prst="rect">
            <a:avLst/>
          </a:prstGeom>
        </p:spPr>
      </p:pic>
    </p:spTree>
    <p:extLst>
      <p:ext uri="{BB962C8B-B14F-4D97-AF65-F5344CB8AC3E}">
        <p14:creationId xmlns:p14="http://schemas.microsoft.com/office/powerpoint/2010/main" val="3235045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1122363"/>
            <a:ext cx="9144000" cy="1224911"/>
          </a:xfrm>
        </p:spPr>
        <p:txBody>
          <a:bodyPr/>
          <a:lstStyle/>
          <a:p>
            <a:r>
              <a:rPr lang="en-GB" dirty="0">
                <a:solidFill>
                  <a:schemeClr val="bg1"/>
                </a:solidFill>
              </a:rPr>
              <a:t>SEO?</a:t>
            </a:r>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395167" y="3602038"/>
            <a:ext cx="9272833" cy="1655762"/>
          </a:xfrm>
        </p:spPr>
        <p:txBody>
          <a:bodyPr/>
          <a:lstStyle/>
          <a:p>
            <a:r>
              <a:rPr lang="en-GB" dirty="0">
                <a:solidFill>
                  <a:schemeClr val="bg1"/>
                </a:solidFill>
              </a:rPr>
              <a:t>A series of technical challenges, that require a dynamic strategy and </a:t>
            </a:r>
            <a:r>
              <a:rPr lang="en-GB" u="sng" dirty="0">
                <a:solidFill>
                  <a:schemeClr val="bg1"/>
                </a:solidFill>
              </a:rPr>
              <a:t>constant</a:t>
            </a:r>
            <a:r>
              <a:rPr lang="en-GB" dirty="0">
                <a:solidFill>
                  <a:schemeClr val="bg1"/>
                </a:solidFill>
              </a:rPr>
              <a:t> work to succeed </a:t>
            </a:r>
          </a:p>
        </p:txBody>
      </p:sp>
      <p:pic>
        <p:nvPicPr>
          <p:cNvPr id="6" name="Picture 5">
            <a:extLst>
              <a:ext uri="{FF2B5EF4-FFF2-40B4-BE49-F238E27FC236}">
                <a16:creationId xmlns:a16="http://schemas.microsoft.com/office/drawing/2014/main" id="{A1F61777-FEB5-482D-923B-57E6EBE6E430}"/>
              </a:ext>
            </a:extLst>
          </p:cNvPr>
          <p:cNvPicPr>
            <a:picLocks noChangeAspect="1"/>
          </p:cNvPicPr>
          <p:nvPr/>
        </p:nvPicPr>
        <p:blipFill>
          <a:blip r:embed="rId2"/>
          <a:stretch>
            <a:fillRect/>
          </a:stretch>
        </p:blipFill>
        <p:spPr>
          <a:xfrm>
            <a:off x="10668000" y="313096"/>
            <a:ext cx="1304925" cy="666750"/>
          </a:xfrm>
          <a:prstGeom prst="rect">
            <a:avLst/>
          </a:prstGeom>
        </p:spPr>
      </p:pic>
    </p:spTree>
    <p:extLst>
      <p:ext uri="{BB962C8B-B14F-4D97-AF65-F5344CB8AC3E}">
        <p14:creationId xmlns:p14="http://schemas.microsoft.com/office/powerpoint/2010/main" val="3423046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593889"/>
            <a:ext cx="9144000" cy="527901"/>
          </a:xfrm>
        </p:spPr>
        <p:txBody>
          <a:bodyPr>
            <a:normAutofit fontScale="90000"/>
          </a:bodyPr>
          <a:lstStyle/>
          <a:p>
            <a:r>
              <a:rPr lang="en-GB" sz="3600" dirty="0">
                <a:effectLst/>
                <a:latin typeface="Calibri" panose="020F0502020204030204" pitchFamily="34" charset="0"/>
                <a:ea typeface="Calibri" panose="020F0502020204030204" pitchFamily="34" charset="0"/>
                <a:cs typeface="Times New Roman" panose="02020603050405020304" pitchFamily="18" charset="0"/>
              </a:rPr>
              <a:t>Issues with the existing SEO system</a:t>
            </a:r>
            <a:endParaRPr lang="en-GB" sz="16600" b="1" dirty="0"/>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619432" y="1121789"/>
            <a:ext cx="11012129" cy="5440025"/>
          </a:xfrm>
        </p:spPr>
        <p:txBody>
          <a:bodyPr>
            <a:normAutofit fontScale="85000" lnSpcReduction="20000"/>
          </a:bodyPr>
          <a:lstStyle/>
          <a:p>
            <a:pPr algn="just"/>
            <a:r>
              <a:rPr lang="en-US" sz="1800" u="sng" dirty="0">
                <a:effectLst/>
                <a:latin typeface="Calibri" panose="020F0502020204030204" pitchFamily="34" charset="0"/>
                <a:ea typeface="Times New Roman" panose="02020603050405020304" pitchFamily="18" charset="0"/>
                <a:cs typeface="Times New Roman" panose="02020603050405020304" pitchFamily="18" charset="0"/>
              </a:rPr>
              <a:t>There are two sides to the SEO problem:</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1. </a:t>
            </a:r>
            <a:r>
              <a:rPr lang="en-US" sz="1800" dirty="0">
                <a:latin typeface="Calibri" panose="020F0502020204030204" pitchFamily="34" charset="0"/>
                <a:ea typeface="Times New Roman" panose="02020603050405020304" pitchFamily="18" charset="0"/>
                <a:cs typeface="Times New Roman" panose="02020603050405020304" pitchFamily="18" charset="0"/>
              </a:rPr>
              <a:t>A</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lot of money currently bein</a:t>
            </a:r>
            <a:r>
              <a:rPr lang="en-US" sz="1800" dirty="0">
                <a:latin typeface="Calibri" panose="020F0502020204030204" pitchFamily="34" charset="0"/>
                <a:ea typeface="Times New Roman" panose="02020603050405020304" pitchFamily="18" charset="0"/>
                <a:cs typeface="Times New Roman" panose="02020603050405020304" pitchFamily="18" charset="0"/>
              </a:rPr>
              <a:t>g spent</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on an agency. (</a:t>
            </a:r>
            <a:r>
              <a:rPr lang="en-GB" sz="1800" dirty="0">
                <a:effectLst/>
                <a:latin typeface="Calibri" panose="020F0502020204030204" pitchFamily="34" charset="0"/>
                <a:ea typeface="Calibri" panose="020F0502020204030204" pitchFamily="34" charset="0"/>
                <a:cs typeface="Times New Roman" panose="02020603050405020304" pitchFamily="18" charset="0"/>
              </a:rPr>
              <a:t>WMG Agency: Contracted at £24,900 per month)</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2. There is only so much that money is doing, a website can only improve to a certain extent and a lot of the work can be and is done in house. It can potentially all be done in house if planned and executed correctly. </a:t>
            </a:r>
          </a:p>
          <a:p>
            <a:pPr algn="just"/>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It is known that WMG also help with press releases, </a:t>
            </a:r>
            <a:r>
              <a:rPr lang="en-US" sz="1800" dirty="0">
                <a:latin typeface="Calibri" panose="020F0502020204030204" pitchFamily="34" charset="0"/>
                <a:ea typeface="Times New Roman" panose="02020603050405020304" pitchFamily="18" charset="0"/>
                <a:cs typeface="Times New Roman" panose="02020603050405020304" pitchFamily="18" charset="0"/>
              </a:rPr>
              <a:t>this is an unknown how it would affect this proposal</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Based on a past meeting with Claire there are issues with the agency model, the IP SEO process flows in a flawed way:</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agency identifies required changes to improve SEO</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We get sent a report</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Marketing raise tickets with spec</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Claire / Martin feed back with queries or additional info required</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More time can be spent at this point on clarifying details</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We then face low SEO gain because the work is never implemented/low priority</a:t>
            </a:r>
          </a:p>
          <a:p>
            <a:pPr marL="342900" lvl="0" indent="-342900" algn="just">
              <a:buFont typeface="+mj-lt"/>
              <a:buAutoNum type="arabicPeriod"/>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b="1" u="sng" dirty="0">
                <a:latin typeface="Calibri" panose="020F0502020204030204" pitchFamily="34" charset="0"/>
                <a:ea typeface="Times New Roman" panose="02020603050405020304" pitchFamily="18" charset="0"/>
                <a:cs typeface="Times New Roman" panose="02020603050405020304" pitchFamily="18" charset="0"/>
              </a:rPr>
              <a:t>Proposal</a:t>
            </a:r>
            <a:endParaRPr lang="en-US" sz="1800" b="1" u="sng"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It is my view that the saving made from cutting the agency loose and focusing on SEO in house will pay off long-term as well as make substantial savings short-term for instantprint.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723D2BA4-B063-4355-83F0-F98940E36D53}"/>
              </a:ext>
            </a:extLst>
          </p:cNvPr>
          <p:cNvPicPr>
            <a:picLocks noChangeAspect="1"/>
          </p:cNvPicPr>
          <p:nvPr/>
        </p:nvPicPr>
        <p:blipFill>
          <a:blip r:embed="rId2"/>
          <a:stretch>
            <a:fillRect/>
          </a:stretch>
        </p:blipFill>
        <p:spPr>
          <a:xfrm>
            <a:off x="10668000" y="296186"/>
            <a:ext cx="1304925" cy="666750"/>
          </a:xfrm>
          <a:prstGeom prst="rect">
            <a:avLst/>
          </a:prstGeom>
        </p:spPr>
      </p:pic>
    </p:spTree>
    <p:extLst>
      <p:ext uri="{BB962C8B-B14F-4D97-AF65-F5344CB8AC3E}">
        <p14:creationId xmlns:p14="http://schemas.microsoft.com/office/powerpoint/2010/main" val="1586264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593890"/>
            <a:ext cx="9144000" cy="565608"/>
          </a:xfrm>
        </p:spPr>
        <p:txBody>
          <a:bodyPr>
            <a:normAutofit/>
          </a:bodyPr>
          <a:lstStyle/>
          <a:p>
            <a:r>
              <a:rPr lang="en-GB" sz="3200" dirty="0">
                <a:effectLst/>
                <a:latin typeface="Calibri" panose="020F0502020204030204" pitchFamily="34" charset="0"/>
                <a:ea typeface="Calibri" panose="020F0502020204030204" pitchFamily="34" charset="0"/>
                <a:cs typeface="Times New Roman" panose="02020603050405020304" pitchFamily="18" charset="0"/>
              </a:rPr>
              <a:t>Current SEO Structure within IP</a:t>
            </a:r>
            <a:endParaRPr lang="en-GB" sz="8800" dirty="0"/>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1762811"/>
            <a:ext cx="9144000" cy="4110087"/>
          </a:xfrm>
        </p:spPr>
        <p:txBody>
          <a:bodyPr>
            <a:normAutofit/>
          </a:bodyPr>
          <a:lstStyle/>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FB2D744E-B040-4513-B3B7-5FA7B0BCF710}"/>
              </a:ext>
            </a:extLst>
          </p:cNvPr>
          <p:cNvGraphicFramePr>
            <a:graphicFrameLocks noGrp="1"/>
          </p:cNvGraphicFramePr>
          <p:nvPr>
            <p:extLst>
              <p:ext uri="{D42A27DB-BD31-4B8C-83A1-F6EECF244321}">
                <p14:modId xmlns:p14="http://schemas.microsoft.com/office/powerpoint/2010/main" val="3604742630"/>
              </p:ext>
            </p:extLst>
          </p:nvPr>
        </p:nvGraphicFramePr>
        <p:xfrm>
          <a:off x="586033" y="1570936"/>
          <a:ext cx="11019934" cy="3716128"/>
        </p:xfrm>
        <a:graphic>
          <a:graphicData uri="http://schemas.openxmlformats.org/drawingml/2006/table">
            <a:tbl>
              <a:tblPr firstRow="1" firstCol="1" bandRow="1">
                <a:tableStyleId>{69CF1AB2-1976-4502-BF36-3FF5EA218861}</a:tableStyleId>
              </a:tblPr>
              <a:tblGrid>
                <a:gridCol w="2420084">
                  <a:extLst>
                    <a:ext uri="{9D8B030D-6E8A-4147-A177-3AD203B41FA5}">
                      <a16:colId xmlns:a16="http://schemas.microsoft.com/office/drawing/2014/main" val="3819074439"/>
                    </a:ext>
                  </a:extLst>
                </a:gridCol>
                <a:gridCol w="3638680">
                  <a:extLst>
                    <a:ext uri="{9D8B030D-6E8A-4147-A177-3AD203B41FA5}">
                      <a16:colId xmlns:a16="http://schemas.microsoft.com/office/drawing/2014/main" val="2834314707"/>
                    </a:ext>
                  </a:extLst>
                </a:gridCol>
                <a:gridCol w="4961170">
                  <a:extLst>
                    <a:ext uri="{9D8B030D-6E8A-4147-A177-3AD203B41FA5}">
                      <a16:colId xmlns:a16="http://schemas.microsoft.com/office/drawing/2014/main" val="4156158813"/>
                    </a:ext>
                  </a:extLst>
                </a:gridCol>
              </a:tblGrid>
              <a:tr h="155544">
                <a:tc>
                  <a:txBody>
                    <a:bodyPr/>
                    <a:lstStyle/>
                    <a:p>
                      <a:r>
                        <a:rPr lang="en-US" sz="800" dirty="0">
                          <a:effectLst/>
                        </a:rPr>
                        <a:t>Name</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tc>
                  <a:txBody>
                    <a:bodyPr/>
                    <a:lstStyle/>
                    <a:p>
                      <a:r>
                        <a:rPr lang="en-US" sz="800">
                          <a:effectLst/>
                        </a:rPr>
                        <a:t>Role</a:t>
                      </a:r>
                      <a:endParaRPr lang="en-GB"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tc>
                  <a:txBody>
                    <a:bodyPr/>
                    <a:lstStyle/>
                    <a:p>
                      <a:r>
                        <a:rPr lang="en-US" sz="800">
                          <a:effectLst/>
                        </a:rPr>
                        <a:t>SEO Skills</a:t>
                      </a:r>
                      <a:endParaRPr lang="en-GB"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extLst>
                  <a:ext uri="{0D108BD9-81ED-4DB2-BD59-A6C34878D82A}">
                    <a16:rowId xmlns:a16="http://schemas.microsoft.com/office/drawing/2014/main" val="540605737"/>
                  </a:ext>
                </a:extLst>
              </a:tr>
              <a:tr h="1657546">
                <a:tc>
                  <a:txBody>
                    <a:bodyPr/>
                    <a:lstStyle/>
                    <a:p>
                      <a:r>
                        <a:rPr lang="en-US" sz="1400" dirty="0">
                          <a:effectLst/>
                        </a:rPr>
                        <a:t>Craig </a:t>
                      </a:r>
                      <a:r>
                        <a:rPr lang="en-US" sz="1400" dirty="0" err="1">
                          <a:effectLst/>
                        </a:rPr>
                        <a:t>Wassell</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tc>
                  <a:txBody>
                    <a:bodyPr/>
                    <a:lstStyle/>
                    <a:p>
                      <a:r>
                        <a:rPr lang="en-US" sz="1400" dirty="0">
                          <a:effectLst/>
                        </a:rPr>
                        <a:t>Marketing Executive</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tc>
                  <a:txBody>
                    <a:bodyPr/>
                    <a:lstStyle/>
                    <a:p>
                      <a:r>
                        <a:rPr lang="en-US" sz="1400" dirty="0">
                          <a:effectLst/>
                        </a:rPr>
                        <a:t>Craig operates at a strategic level and is knowledgeable about multiple online platforms, keeps pace with changes in the google algorithm to some degree. Conceptually understands why SEO is so important and tries to forward the most relevant tickets for the website based on what the current agency recommend. Craig also works on off-site SEO and content marketing, which are both big areas in SEO.</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extLst>
                  <a:ext uri="{0D108BD9-81ED-4DB2-BD59-A6C34878D82A}">
                    <a16:rowId xmlns:a16="http://schemas.microsoft.com/office/drawing/2014/main" val="3056376870"/>
                  </a:ext>
                </a:extLst>
              </a:tr>
              <a:tr h="1149609">
                <a:tc>
                  <a:txBody>
                    <a:bodyPr/>
                    <a:lstStyle/>
                    <a:p>
                      <a:r>
                        <a:rPr lang="en-US" sz="1400">
                          <a:effectLst/>
                        </a:rPr>
                        <a:t>Adam Lucking</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tc>
                  <a:txBody>
                    <a:bodyPr/>
                    <a:lstStyle/>
                    <a:p>
                      <a:r>
                        <a:rPr lang="en-US" sz="1400" dirty="0">
                          <a:effectLst/>
                        </a:rPr>
                        <a:t>PPC (Pay Per Click) Manager</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tc>
                  <a:txBody>
                    <a:bodyPr/>
                    <a:lstStyle/>
                    <a:p>
                      <a:r>
                        <a:rPr lang="en-GB" sz="1400" dirty="0">
                          <a:effectLst/>
                        </a:rPr>
                        <a:t>A solid understanding of what SEO entails along with PPC campaigns.</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extLst>
                  <a:ext uri="{0D108BD9-81ED-4DB2-BD59-A6C34878D82A}">
                    <a16:rowId xmlns:a16="http://schemas.microsoft.com/office/drawing/2014/main" val="1744365677"/>
                  </a:ext>
                </a:extLst>
              </a:tr>
              <a:tr h="753429">
                <a:tc>
                  <a:txBody>
                    <a:bodyPr/>
                    <a:lstStyle/>
                    <a:p>
                      <a:r>
                        <a:rPr lang="en-US" sz="1400" dirty="0">
                          <a:effectLst/>
                        </a:rPr>
                        <a:t>Web Team (Claire, Martin, Owen, developers </a:t>
                      </a:r>
                      <a:r>
                        <a:rPr lang="en-US" sz="1400" dirty="0" err="1">
                          <a:effectLst/>
                        </a:rPr>
                        <a:t>etc</a:t>
                      </a:r>
                      <a:r>
                        <a:rPr lang="en-US" sz="1400" dirty="0">
                          <a:effectLst/>
                        </a:rPr>
                        <a:t>)</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tc>
                  <a:txBody>
                    <a:bodyPr/>
                    <a:lstStyle/>
                    <a:p>
                      <a:r>
                        <a:rPr lang="en-US" sz="1400" dirty="0">
                          <a:effectLst/>
                        </a:rPr>
                        <a:t>Web Team</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tc>
                  <a:txBody>
                    <a:bodyPr/>
                    <a:lstStyle/>
                    <a:p>
                      <a:r>
                        <a:rPr lang="en-GB" sz="1400">
                          <a:effectLst/>
                        </a:rPr>
                        <a:t>A diverse and </a:t>
                      </a:r>
                      <a:r>
                        <a:rPr lang="en-GB" sz="1400" dirty="0">
                          <a:effectLst/>
                        </a:rPr>
                        <a:t>skilled web team.</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356" marR="52356" marT="0" marB="0"/>
                </a:tc>
                <a:extLst>
                  <a:ext uri="{0D108BD9-81ED-4DB2-BD59-A6C34878D82A}">
                    <a16:rowId xmlns:a16="http://schemas.microsoft.com/office/drawing/2014/main" val="1371605954"/>
                  </a:ext>
                </a:extLst>
              </a:tr>
            </a:tbl>
          </a:graphicData>
        </a:graphic>
      </p:graphicFrame>
      <p:pic>
        <p:nvPicPr>
          <p:cNvPr id="6" name="Picture 5">
            <a:extLst>
              <a:ext uri="{FF2B5EF4-FFF2-40B4-BE49-F238E27FC236}">
                <a16:creationId xmlns:a16="http://schemas.microsoft.com/office/drawing/2014/main" id="{9367B00E-CD8D-4592-A84A-0CC3DC2E67CB}"/>
              </a:ext>
            </a:extLst>
          </p:cNvPr>
          <p:cNvPicPr>
            <a:picLocks noChangeAspect="1"/>
          </p:cNvPicPr>
          <p:nvPr/>
        </p:nvPicPr>
        <p:blipFill>
          <a:blip r:embed="rId2"/>
          <a:stretch>
            <a:fillRect/>
          </a:stretch>
        </p:blipFill>
        <p:spPr>
          <a:xfrm>
            <a:off x="10668000" y="209944"/>
            <a:ext cx="1304925" cy="666750"/>
          </a:xfrm>
          <a:prstGeom prst="rect">
            <a:avLst/>
          </a:prstGeom>
        </p:spPr>
      </p:pic>
    </p:spTree>
    <p:extLst>
      <p:ext uri="{BB962C8B-B14F-4D97-AF65-F5344CB8AC3E}">
        <p14:creationId xmlns:p14="http://schemas.microsoft.com/office/powerpoint/2010/main" val="1075677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1122363"/>
            <a:ext cx="9144000" cy="1008095"/>
          </a:xfrm>
        </p:spPr>
        <p:txBody>
          <a:bodyPr>
            <a:normAutofit/>
          </a:bodyPr>
          <a:lstStyle/>
          <a:p>
            <a:r>
              <a:rPr lang="en-GB" dirty="0"/>
              <a:t>A Future SEO vision for IP</a:t>
            </a:r>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2375555"/>
            <a:ext cx="9144000" cy="2882245"/>
          </a:xfrm>
        </p:spPr>
        <p:txBody>
          <a:bodyPr>
            <a:normAutofit fontScale="85000" lnSpcReduction="20000"/>
          </a:bodyPr>
          <a:lstStyle/>
          <a:p>
            <a:r>
              <a:rPr lang="en-GB" b="1" dirty="0"/>
              <a:t>6 Competencies</a:t>
            </a:r>
          </a:p>
          <a:p>
            <a:endParaRPr lang="en-GB" b="1" dirty="0"/>
          </a:p>
          <a:p>
            <a:pPr algn="l"/>
            <a:r>
              <a:rPr lang="en-GB" dirty="0"/>
              <a:t>1. An understanding of SEO</a:t>
            </a:r>
          </a:p>
          <a:p>
            <a:pPr algn="l"/>
            <a:r>
              <a:rPr lang="en-GB" dirty="0"/>
              <a:t>2. On-site SEO</a:t>
            </a:r>
          </a:p>
          <a:p>
            <a:pPr algn="l"/>
            <a:r>
              <a:rPr lang="en-GB" dirty="0"/>
              <a:t>3. Off-site SEO</a:t>
            </a:r>
          </a:p>
          <a:p>
            <a:pPr algn="l"/>
            <a:r>
              <a:rPr lang="en-GB" dirty="0"/>
              <a:t>4. Technical SEO</a:t>
            </a:r>
          </a:p>
          <a:p>
            <a:pPr algn="l"/>
            <a:r>
              <a:rPr lang="en-GB" dirty="0"/>
              <a:t>5. Content Marketing</a:t>
            </a:r>
          </a:p>
          <a:p>
            <a:pPr algn="l"/>
            <a:r>
              <a:rPr lang="en-GB" dirty="0"/>
              <a:t>6. Comprehensive SEO analysis/monitoring/audit</a:t>
            </a:r>
          </a:p>
        </p:txBody>
      </p:sp>
      <p:pic>
        <p:nvPicPr>
          <p:cNvPr id="5" name="Picture 4">
            <a:extLst>
              <a:ext uri="{FF2B5EF4-FFF2-40B4-BE49-F238E27FC236}">
                <a16:creationId xmlns:a16="http://schemas.microsoft.com/office/drawing/2014/main" id="{B4511BD0-BCAF-4537-B39D-A5C76E2CB10B}"/>
              </a:ext>
            </a:extLst>
          </p:cNvPr>
          <p:cNvPicPr>
            <a:picLocks noChangeAspect="1"/>
          </p:cNvPicPr>
          <p:nvPr/>
        </p:nvPicPr>
        <p:blipFill>
          <a:blip r:embed="rId2"/>
          <a:stretch>
            <a:fillRect/>
          </a:stretch>
        </p:blipFill>
        <p:spPr>
          <a:xfrm>
            <a:off x="10497318" y="333065"/>
            <a:ext cx="1304925" cy="666750"/>
          </a:xfrm>
          <a:prstGeom prst="rect">
            <a:avLst/>
          </a:prstGeom>
        </p:spPr>
      </p:pic>
    </p:spTree>
    <p:extLst>
      <p:ext uri="{BB962C8B-B14F-4D97-AF65-F5344CB8AC3E}">
        <p14:creationId xmlns:p14="http://schemas.microsoft.com/office/powerpoint/2010/main" val="3848823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1122363"/>
            <a:ext cx="9144000" cy="477837"/>
          </a:xfrm>
        </p:spPr>
        <p:txBody>
          <a:bodyPr/>
          <a:lstStyle/>
          <a:p>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1. An understanding of SEO</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2554664"/>
            <a:ext cx="9144000" cy="2224726"/>
          </a:xfrm>
        </p:spPr>
        <p:txBody>
          <a:bodyPr>
            <a:normAutofit/>
          </a:bodyPr>
          <a:lstStyle/>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SEO people are required, may require upskill for existing employees but there are already a few with SEO skills in house. A new employee dedicated to SEO would understandably bolster this.</a:t>
            </a:r>
          </a:p>
          <a:p>
            <a:pPr algn="just"/>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2000" b="1"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(Could be done in house, would help having a dedicated role)</a:t>
            </a:r>
            <a:endParaRPr lang="en-GB" sz="2000"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52EDCBC-94E6-48DF-BC6D-01FD8DE29B1B}"/>
              </a:ext>
            </a:extLst>
          </p:cNvPr>
          <p:cNvPicPr>
            <a:picLocks noChangeAspect="1"/>
          </p:cNvPicPr>
          <p:nvPr/>
        </p:nvPicPr>
        <p:blipFill>
          <a:blip r:embed="rId2"/>
          <a:stretch>
            <a:fillRect/>
          </a:stretch>
        </p:blipFill>
        <p:spPr>
          <a:xfrm>
            <a:off x="10477653" y="311756"/>
            <a:ext cx="1304925" cy="666750"/>
          </a:xfrm>
          <a:prstGeom prst="rect">
            <a:avLst/>
          </a:prstGeom>
        </p:spPr>
      </p:pic>
    </p:spTree>
    <p:extLst>
      <p:ext uri="{BB962C8B-B14F-4D97-AF65-F5344CB8AC3E}">
        <p14:creationId xmlns:p14="http://schemas.microsoft.com/office/powerpoint/2010/main" val="2130425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698091"/>
            <a:ext cx="9144000" cy="511277"/>
          </a:xfrm>
        </p:spPr>
        <p:txBody>
          <a:bodyPr/>
          <a:lstStyle/>
          <a:p>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2. On-site SEO</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1681317"/>
            <a:ext cx="9797592" cy="4549802"/>
          </a:xfrm>
        </p:spPr>
        <p:txBody>
          <a:bodyPr>
            <a:normAutofit fontScale="92500" lnSpcReduction="20000"/>
          </a:bodyPr>
          <a:lstStyle/>
          <a:p>
            <a:pPr algn="just"/>
            <a:r>
              <a:rPr lang="en-US" sz="1700" i="1" dirty="0">
                <a:effectLst/>
                <a:latin typeface="Calibri" panose="020F0502020204030204" pitchFamily="34" charset="0"/>
                <a:ea typeface="Times New Roman" panose="02020603050405020304" pitchFamily="18" charset="0"/>
                <a:cs typeface="Times New Roman" panose="02020603050405020304" pitchFamily="18" charset="0"/>
              </a:rPr>
              <a:t>The optimization of </a:t>
            </a:r>
            <a:r>
              <a:rPr lang="en-US" sz="1700" i="1" dirty="0">
                <a:latin typeface="Calibri" panose="020F0502020204030204" pitchFamily="34" charset="0"/>
                <a:ea typeface="Times New Roman" panose="02020603050405020304" pitchFamily="18" charset="0"/>
                <a:cs typeface="Times New Roman" panose="02020603050405020304" pitchFamily="18" charset="0"/>
              </a:rPr>
              <a:t>website</a:t>
            </a:r>
            <a:r>
              <a:rPr lang="en-US" sz="1700" i="1" dirty="0">
                <a:effectLst/>
                <a:latin typeface="Calibri" panose="020F0502020204030204" pitchFamily="34" charset="0"/>
                <a:ea typeface="Times New Roman" panose="02020603050405020304" pitchFamily="18" charset="0"/>
                <a:cs typeface="Times New Roman" panose="02020603050405020304" pitchFamily="18" charset="0"/>
              </a:rPr>
              <a:t> content and HTML.</a:t>
            </a:r>
            <a:endParaRPr lang="en-GB"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700" i="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700" i="1" dirty="0">
                <a:effectLst/>
                <a:latin typeface="Calibri" panose="020F0502020204030204" pitchFamily="34" charset="0"/>
                <a:ea typeface="Times New Roman" panose="02020603050405020304" pitchFamily="18" charset="0"/>
                <a:cs typeface="Times New Roman" panose="02020603050405020304" pitchFamily="18" charset="0"/>
              </a:rPr>
              <a:t>Keyword research: Understand the language of your target audience.</a:t>
            </a:r>
            <a:endParaRPr lang="en-GB"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700" i="1" dirty="0">
                <a:effectLst/>
                <a:latin typeface="Calibri" panose="020F0502020204030204" pitchFamily="34" charset="0"/>
                <a:ea typeface="Times New Roman" panose="02020603050405020304" pitchFamily="18" charset="0"/>
                <a:cs typeface="Times New Roman" panose="02020603050405020304" pitchFamily="18" charset="0"/>
              </a:rPr>
              <a:t>Descriptive URLs: Ensure each URL is simple and descriptive.</a:t>
            </a:r>
            <a:endParaRPr lang="en-GB"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700" i="1" dirty="0">
                <a:effectLst/>
                <a:latin typeface="Calibri" panose="020F0502020204030204" pitchFamily="34" charset="0"/>
                <a:ea typeface="Times New Roman" panose="02020603050405020304" pitchFamily="18" charset="0"/>
                <a:cs typeface="Times New Roman" panose="02020603050405020304" pitchFamily="18" charset="0"/>
              </a:rPr>
              <a:t>Page titles: Use keywords naturally within the page title.</a:t>
            </a:r>
            <a:endParaRPr lang="en-GB"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700" i="1" dirty="0">
                <a:effectLst/>
                <a:latin typeface="Calibri" panose="020F0502020204030204" pitchFamily="34" charset="0"/>
                <a:ea typeface="Times New Roman" panose="02020603050405020304" pitchFamily="18" charset="0"/>
                <a:cs typeface="Times New Roman" panose="02020603050405020304" pitchFamily="18" charset="0"/>
              </a:rPr>
              <a:t>Meta descriptions: Craft meta descriptions like they were ad copy to drive clicks.</a:t>
            </a:r>
            <a:endParaRPr lang="en-GB"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700" i="1" dirty="0">
                <a:effectLst/>
                <a:latin typeface="Calibri" panose="020F0502020204030204" pitchFamily="34" charset="0"/>
                <a:ea typeface="Times New Roman" panose="02020603050405020304" pitchFamily="18" charset="0"/>
                <a:cs typeface="Times New Roman" panose="02020603050405020304" pitchFamily="18" charset="0"/>
              </a:rPr>
              <a:t>Content optimization: Sensibly use keywords and variations in your page copy.</a:t>
            </a:r>
            <a:endParaRPr lang="en-GB"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700" i="1" dirty="0">
                <a:effectLst/>
                <a:latin typeface="Calibri" panose="020F0502020204030204" pitchFamily="34" charset="0"/>
                <a:ea typeface="Times New Roman" panose="02020603050405020304" pitchFamily="18" charset="0"/>
                <a:cs typeface="Times New Roman" panose="02020603050405020304" pitchFamily="18" charset="0"/>
              </a:rPr>
              <a:t>Good user experience (UX): Ensure your site is a joy to use and navigate.</a:t>
            </a:r>
            <a:endParaRPr lang="en-GB"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700" i="1" dirty="0">
                <a:effectLst/>
                <a:latin typeface="Calibri" panose="020F0502020204030204" pitchFamily="34" charset="0"/>
                <a:ea typeface="Times New Roman" panose="02020603050405020304" pitchFamily="18" charset="0"/>
                <a:cs typeface="Times New Roman" panose="02020603050405020304" pitchFamily="18" charset="0"/>
              </a:rPr>
              <a:t>Strong calls to action: Make it easy for your users to know what to do next.</a:t>
            </a:r>
            <a:endParaRPr lang="en-GB"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700" i="1" dirty="0">
                <a:effectLst/>
                <a:latin typeface="Calibri" panose="020F0502020204030204" pitchFamily="34" charset="0"/>
                <a:ea typeface="Times New Roman" panose="02020603050405020304" pitchFamily="18" charset="0"/>
                <a:cs typeface="Times New Roman" panose="02020603050405020304" pitchFamily="18" charset="0"/>
              </a:rPr>
              <a:t>Structured data mark-up: Tap into the latest SERP (Search Engine Results Page) features to improve click-through rates.</a:t>
            </a:r>
            <a:endParaRPr lang="en-GB"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Currently done by developers, as demonstrated. </a:t>
            </a:r>
          </a:p>
          <a:p>
            <a:pPr algn="just"/>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2200" b="1"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a:t>
            </a:r>
            <a:r>
              <a:rPr lang="en-US" sz="2200" b="1" u="sng" dirty="0">
                <a:solidFill>
                  <a:srgbClr val="FFFF00"/>
                </a:solidFill>
                <a:latin typeface="Calibri" panose="020F0502020204030204" pitchFamily="34" charset="0"/>
                <a:ea typeface="Times New Roman" panose="02020603050405020304" pitchFamily="18" charset="0"/>
                <a:cs typeface="Times New Roman" panose="02020603050405020304" pitchFamily="18" charset="0"/>
              </a:rPr>
              <a:t>Could</a:t>
            </a:r>
            <a:r>
              <a:rPr lang="en-US" sz="2200" b="1"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 be done/maintained in-house)</a:t>
            </a:r>
            <a:endParaRPr lang="en-GB" sz="2200"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0039A12-EC90-43CF-BFB4-753D4B8FE81A}"/>
              </a:ext>
            </a:extLst>
          </p:cNvPr>
          <p:cNvPicPr>
            <a:picLocks noChangeAspect="1"/>
          </p:cNvPicPr>
          <p:nvPr/>
        </p:nvPicPr>
        <p:blipFill>
          <a:blip r:embed="rId2"/>
          <a:stretch>
            <a:fillRect/>
          </a:stretch>
        </p:blipFill>
        <p:spPr>
          <a:xfrm>
            <a:off x="10669129" y="226142"/>
            <a:ext cx="1304925" cy="666750"/>
          </a:xfrm>
          <a:prstGeom prst="rect">
            <a:avLst/>
          </a:prstGeom>
        </p:spPr>
      </p:pic>
    </p:spTree>
    <p:extLst>
      <p:ext uri="{BB962C8B-B14F-4D97-AF65-F5344CB8AC3E}">
        <p14:creationId xmlns:p14="http://schemas.microsoft.com/office/powerpoint/2010/main" val="246415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1122363"/>
            <a:ext cx="9144000" cy="376499"/>
          </a:xfrm>
        </p:spPr>
        <p:txBody>
          <a:bodyPr/>
          <a:lstStyle/>
          <a:p>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3. Off-site SEO</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1762812"/>
            <a:ext cx="9144000" cy="4562574"/>
          </a:xfrm>
        </p:spPr>
        <p:txBody>
          <a:bodyPr>
            <a:normAutofit/>
          </a:bodyPr>
          <a:lstStyle/>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Building authority to ensure Google stacks the deck in your favor.</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Backlinks Authority: “Connect what should be connected”, connect the relevant affiliates to your website. If you have a real-world association with something, connect it. If not, then your backlink is fraudulent and will damage your website’s visibility.</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Competitor Analysis: This is important for websites that are competing with and trying to gain an advantage over another competitor, for example, bananaprint.co.uk would be a substantial competitor of instantprint.co.uk.</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Backlinks &amp; authority, SEO off site is predominately handled by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Crai</a:t>
            </a:r>
            <a:r>
              <a:rPr lang="en-GB" sz="1800" dirty="0">
                <a:latin typeface="Calibri" panose="020F0502020204030204" pitchFamily="34" charset="0"/>
                <a:ea typeface="Times New Roman" panose="02020603050405020304" pitchFamily="18" charset="0"/>
                <a:cs typeface="Times New Roman" panose="02020603050405020304" pitchFamily="18" charset="0"/>
              </a:rPr>
              <a:t>g and Adam.</a:t>
            </a:r>
          </a:p>
          <a:p>
            <a:pPr algn="just"/>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2000" b="1" u="sng" dirty="0">
                <a:solidFill>
                  <a:srgbClr val="FFFF00"/>
                </a:solidFill>
                <a:latin typeface="Calibri" panose="020F0502020204030204" pitchFamily="34" charset="0"/>
                <a:ea typeface="Times New Roman" panose="02020603050405020304" pitchFamily="18" charset="0"/>
                <a:cs typeface="Times New Roman" panose="02020603050405020304" pitchFamily="18" charset="0"/>
              </a:rPr>
              <a:t>(A</a:t>
            </a:r>
            <a:r>
              <a:rPr lang="en-US" sz="2000" b="1"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 dedicated role would bolster this)</a:t>
            </a:r>
            <a:endParaRPr lang="en-GB" sz="2000"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1C59EFB5-B30F-40E8-8D3B-95A3BD93B46F}"/>
              </a:ext>
            </a:extLst>
          </p:cNvPr>
          <p:cNvPicPr>
            <a:picLocks noChangeAspect="1"/>
          </p:cNvPicPr>
          <p:nvPr/>
        </p:nvPicPr>
        <p:blipFill>
          <a:blip r:embed="rId2"/>
          <a:stretch>
            <a:fillRect/>
          </a:stretch>
        </p:blipFill>
        <p:spPr>
          <a:xfrm>
            <a:off x="10743124" y="293432"/>
            <a:ext cx="1304925" cy="666750"/>
          </a:xfrm>
          <a:prstGeom prst="rect">
            <a:avLst/>
          </a:prstGeom>
        </p:spPr>
      </p:pic>
    </p:spTree>
    <p:extLst>
      <p:ext uri="{BB962C8B-B14F-4D97-AF65-F5344CB8AC3E}">
        <p14:creationId xmlns:p14="http://schemas.microsoft.com/office/powerpoint/2010/main" val="786032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1122363"/>
            <a:ext cx="9144000" cy="395352"/>
          </a:xfrm>
        </p:spPr>
        <p:txBody>
          <a:bodyPr/>
          <a:lstStyle/>
          <a:p>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4. Technical SEO</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1923068"/>
            <a:ext cx="9144000" cy="4194928"/>
          </a:xfrm>
        </p:spPr>
        <p:txBody>
          <a:bodyPr>
            <a:normAutofit lnSpcReduction="10000"/>
          </a:bodyPr>
          <a:lstStyle/>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How well your content can be crawled and indexed.</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Crawl: Can a search engine explore your site?</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Index: Is it clear which pages the search engine should index and return?</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Mobile: Does your site adapt for mobile users?</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Speed: Fast page load times are a crucial factor in keeping your visitors happy.</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Tech: Are you using search engine-friendly tech or CMS for your website?</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Hierarchy: How is your content structured on your website?</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Performed by developers/architects</a:t>
            </a:r>
          </a:p>
          <a:p>
            <a:pPr algn="just"/>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2000" b="1"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(can and is done in-house)</a:t>
            </a:r>
            <a:endParaRPr lang="en-GB" sz="2000"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9A12ADAD-D3F3-4BDD-9E02-F687E4BB04CE}"/>
              </a:ext>
            </a:extLst>
          </p:cNvPr>
          <p:cNvPicPr>
            <a:picLocks noChangeAspect="1"/>
          </p:cNvPicPr>
          <p:nvPr/>
        </p:nvPicPr>
        <p:blipFill>
          <a:blip r:embed="rId2"/>
          <a:stretch>
            <a:fillRect/>
          </a:stretch>
        </p:blipFill>
        <p:spPr>
          <a:xfrm>
            <a:off x="10668000" y="165612"/>
            <a:ext cx="1304925" cy="666750"/>
          </a:xfrm>
          <a:prstGeom prst="rect">
            <a:avLst/>
          </a:prstGeom>
        </p:spPr>
      </p:pic>
    </p:spTree>
    <p:extLst>
      <p:ext uri="{BB962C8B-B14F-4D97-AF65-F5344CB8AC3E}">
        <p14:creationId xmlns:p14="http://schemas.microsoft.com/office/powerpoint/2010/main" val="3212636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1122363"/>
            <a:ext cx="9144000" cy="477837"/>
          </a:xfrm>
        </p:spPr>
        <p:txBody>
          <a:bodyPr/>
          <a:lstStyle/>
          <a:p>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5. Content Marketing</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1989056"/>
            <a:ext cx="9144000" cy="4081806"/>
          </a:xfrm>
        </p:spPr>
        <p:txBody>
          <a:bodyPr>
            <a:normAutofit/>
          </a:bodyPr>
          <a:lstStyle/>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Having the most relevant and best answers to a </a:t>
            </a:r>
            <a:r>
              <a:rPr lang="en-US" sz="1600" i="1" dirty="0">
                <a:latin typeface="Calibri" panose="020F0502020204030204" pitchFamily="34" charset="0"/>
                <a:ea typeface="Times New Roman" panose="02020603050405020304" pitchFamily="18" charset="0"/>
                <a:cs typeface="Times New Roman" panose="02020603050405020304" pitchFamily="18" charset="0"/>
              </a:rPr>
              <a:t>visitor’s</a:t>
            </a:r>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 question.</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Service content: What you do and where you do it.</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Credibility content: Why a prospect should engage with your business.</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Marketing content: Content that helps position you as an expert and puts your business in front of prospects earlier in the buying cycle.</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Instantprint</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can and is creating its own content, Craig has a lot of experience in this area. Could use </a:t>
            </a:r>
            <a:r>
              <a:rPr lang="en-US" sz="1800" dirty="0">
                <a:latin typeface="Calibri" panose="020F0502020204030204" pitchFamily="34" charset="0"/>
                <a:ea typeface="Times New Roman" panose="02020603050405020304" pitchFamily="18" charset="0"/>
                <a:cs typeface="Times New Roman" panose="02020603050405020304" pitchFamily="18" charset="0"/>
              </a:rPr>
              <a:t>assistance</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to ensure the content is SEO focused.</a:t>
            </a:r>
          </a:p>
          <a:p>
            <a:pPr algn="just"/>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2000" b="1"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a:t>
            </a:r>
            <a:r>
              <a:rPr lang="en-GB" sz="2000" b="1" u="sng"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could</a:t>
            </a:r>
            <a:r>
              <a:rPr lang="en-US" sz="2000" b="1"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 be done in-house, would help having a dedicated role)</a:t>
            </a:r>
            <a:endParaRPr lang="en-GB" sz="2000"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43427DC0-9683-4C4F-B024-B1C18748B14A}"/>
              </a:ext>
            </a:extLst>
          </p:cNvPr>
          <p:cNvPicPr>
            <a:picLocks noChangeAspect="1"/>
          </p:cNvPicPr>
          <p:nvPr/>
        </p:nvPicPr>
        <p:blipFill>
          <a:blip r:embed="rId2"/>
          <a:stretch>
            <a:fillRect/>
          </a:stretch>
        </p:blipFill>
        <p:spPr>
          <a:xfrm>
            <a:off x="10668000" y="261185"/>
            <a:ext cx="1304925" cy="666750"/>
          </a:xfrm>
          <a:prstGeom prst="rect">
            <a:avLst/>
          </a:prstGeom>
        </p:spPr>
      </p:pic>
    </p:spTree>
    <p:extLst>
      <p:ext uri="{BB962C8B-B14F-4D97-AF65-F5344CB8AC3E}">
        <p14:creationId xmlns:p14="http://schemas.microsoft.com/office/powerpoint/2010/main" val="909614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1122363"/>
            <a:ext cx="9144000" cy="477837"/>
          </a:xfrm>
        </p:spPr>
        <p:txBody>
          <a:bodyPr/>
          <a:lstStyle/>
          <a:p>
            <a:r>
              <a:rPr lang="en-GB" sz="1800" b="1" dirty="0">
                <a:effectLst/>
                <a:latin typeface="Calibri" panose="020F0502020204030204" pitchFamily="34" charset="0"/>
                <a:ea typeface="Calibri" panose="020F0502020204030204" pitchFamily="34" charset="0"/>
                <a:cs typeface="Times New Roman" panose="02020603050405020304" pitchFamily="18" charset="0"/>
              </a:rPr>
              <a:t>6. Comprehensive SEO analysis/monitoring/audit</a:t>
            </a:r>
            <a:endParaRPr lang="en-GB" dirty="0"/>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2262433"/>
            <a:ext cx="9144000" cy="2594047"/>
          </a:xfrm>
        </p:spPr>
        <p:txBody>
          <a:bodyPr>
            <a:normAutofit/>
          </a:bodyPr>
          <a:lstStyle/>
          <a:p>
            <a:pPr algn="just"/>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Reliable diagnostic analysis kept in line with the latest Google </a:t>
            </a:r>
            <a:r>
              <a:rPr lang="en-US" sz="1600" i="1" dirty="0" err="1">
                <a:effectLst/>
                <a:latin typeface="Calibri" panose="020F0502020204030204" pitchFamily="34" charset="0"/>
                <a:ea typeface="Times New Roman" panose="02020603050405020304" pitchFamily="18" charset="0"/>
                <a:cs typeface="Times New Roman" panose="02020603050405020304" pitchFamily="18" charset="0"/>
              </a:rPr>
              <a:t>webcrawler</a:t>
            </a:r>
            <a:r>
              <a:rPr lang="en-US" sz="1600" i="1" dirty="0">
                <a:effectLst/>
                <a:latin typeface="Calibri" panose="020F0502020204030204" pitchFamily="34" charset="0"/>
                <a:ea typeface="Times New Roman" panose="02020603050405020304" pitchFamily="18" charset="0"/>
                <a:cs typeface="Times New Roman" panose="02020603050405020304" pitchFamily="18" charset="0"/>
              </a:rPr>
              <a:t> changes is provided by the agency WMG. This analysis is very comprehensive.</a:t>
            </a:r>
            <a:endParaRPr lang="en-GB" sz="1600" i="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endParaRPr lang="en-US" sz="1800" i="1" dirty="0">
              <a:latin typeface="Calibri" panose="020F0502020204030204" pitchFamily="34" charset="0"/>
              <a:ea typeface="Times New Roman" panose="02020603050405020304" pitchFamily="18" charset="0"/>
              <a:cs typeface="Times New Roman" panose="02020603050405020304" pitchFamily="18" charset="0"/>
            </a:endParaRPr>
          </a:p>
          <a:p>
            <a:pPr algn="just"/>
            <a:endParaRPr lang="en-US" sz="1800" i="1" dirty="0">
              <a:latin typeface="Calibri" panose="020F0502020204030204" pitchFamily="34" charset="0"/>
              <a:ea typeface="Times New Roman" panose="02020603050405020304" pitchFamily="18" charset="0"/>
              <a:cs typeface="Times New Roman" panose="02020603050405020304" pitchFamily="18" charset="0"/>
            </a:endParaRPr>
          </a:p>
          <a:p>
            <a:pPr algn="just"/>
            <a:endParaRPr lang="en-US" sz="1800" i="1" dirty="0">
              <a:latin typeface="Calibri" panose="020F0502020204030204" pitchFamily="34" charset="0"/>
              <a:ea typeface="Times New Roman" panose="02020603050405020304" pitchFamily="18" charset="0"/>
              <a:cs typeface="Times New Roman" panose="02020603050405020304" pitchFamily="18" charset="0"/>
            </a:endParaRPr>
          </a:p>
          <a:p>
            <a:pPr algn="just"/>
            <a:endParaRPr lang="en-US" sz="1800" i="1" dirty="0">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800" b="1"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a:t>
            </a:r>
            <a:r>
              <a:rPr lang="en-US" sz="1800" b="1" u="sng" dirty="0">
                <a:solidFill>
                  <a:srgbClr val="FFFF00"/>
                </a:solidFill>
                <a:latin typeface="Calibri" panose="020F0502020204030204" pitchFamily="34" charset="0"/>
                <a:ea typeface="Times New Roman" panose="02020603050405020304" pitchFamily="18" charset="0"/>
                <a:cs typeface="Times New Roman" panose="02020603050405020304" pitchFamily="18" charset="0"/>
              </a:rPr>
              <a:t>instantprint isn’t doing its own audits,</a:t>
            </a:r>
            <a:r>
              <a:rPr lang="en-US" sz="1800" b="1"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 but this could be done by a specific role created for it)</a:t>
            </a:r>
            <a:endParaRPr lang="en-GB" sz="1800"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034DF7D-D4E5-4118-96EB-331F018EED2D}"/>
              </a:ext>
            </a:extLst>
          </p:cNvPr>
          <p:cNvPicPr>
            <a:picLocks noChangeAspect="1"/>
          </p:cNvPicPr>
          <p:nvPr/>
        </p:nvPicPr>
        <p:blipFill>
          <a:blip r:embed="rId2"/>
          <a:stretch>
            <a:fillRect/>
          </a:stretch>
        </p:blipFill>
        <p:spPr>
          <a:xfrm>
            <a:off x="10668000" y="352425"/>
            <a:ext cx="1304925" cy="666750"/>
          </a:xfrm>
          <a:prstGeom prst="rect">
            <a:avLst/>
          </a:prstGeom>
        </p:spPr>
      </p:pic>
    </p:spTree>
    <p:extLst>
      <p:ext uri="{BB962C8B-B14F-4D97-AF65-F5344CB8AC3E}">
        <p14:creationId xmlns:p14="http://schemas.microsoft.com/office/powerpoint/2010/main" val="176161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5665509"/>
            <a:ext cx="9144000" cy="735290"/>
          </a:xfrm>
        </p:spPr>
        <p:txBody>
          <a:bodyPr>
            <a:normAutofit fontScale="90000"/>
          </a:bodyPr>
          <a:lstStyle/>
          <a:p>
            <a:r>
              <a:rPr lang="en-US" sz="1800" i="1" dirty="0">
                <a:effectLst/>
                <a:latin typeface="Calibri" panose="020F0502020204030204" pitchFamily="34" charset="0"/>
                <a:ea typeface="Times New Roman" panose="02020603050405020304" pitchFamily="18" charset="0"/>
                <a:cs typeface="Times New Roman" panose="02020603050405020304" pitchFamily="18" charset="0"/>
              </a:rPr>
              <a:t>It took 5 minutes to input instantprint.co.uk into SEMrush to achieve comprehensive analytics akin to the data presented on the agency monthly SEO reports.  The in-depth analysis techniques that I don’t know, an SEO manager will/should be equipped to know.</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p:txBody>
          <a:bodyPr/>
          <a:lstStyle/>
          <a:p>
            <a:r>
              <a:rPr lang="en-GB" dirty="0"/>
              <a:t>Simon Browne</a:t>
            </a:r>
          </a:p>
        </p:txBody>
      </p:sp>
      <p:pic>
        <p:nvPicPr>
          <p:cNvPr id="4" name="Picture 3">
            <a:extLst>
              <a:ext uri="{FF2B5EF4-FFF2-40B4-BE49-F238E27FC236}">
                <a16:creationId xmlns:a16="http://schemas.microsoft.com/office/drawing/2014/main" id="{B5217E78-BF8C-407F-94F8-C5C1945706E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032282" y="260369"/>
            <a:ext cx="5731510" cy="5201285"/>
          </a:xfrm>
          <a:prstGeom prst="rect">
            <a:avLst/>
          </a:prstGeom>
          <a:noFill/>
          <a:ln>
            <a:solidFill>
              <a:schemeClr val="tx1"/>
            </a:solidFill>
          </a:ln>
        </p:spPr>
      </p:pic>
      <p:pic>
        <p:nvPicPr>
          <p:cNvPr id="6" name="Picture 5">
            <a:extLst>
              <a:ext uri="{FF2B5EF4-FFF2-40B4-BE49-F238E27FC236}">
                <a16:creationId xmlns:a16="http://schemas.microsoft.com/office/drawing/2014/main" id="{5F1A32C0-C39F-411C-A4E4-A188BFC248C0}"/>
              </a:ext>
            </a:extLst>
          </p:cNvPr>
          <p:cNvPicPr>
            <a:picLocks noChangeAspect="1"/>
          </p:cNvPicPr>
          <p:nvPr/>
        </p:nvPicPr>
        <p:blipFill>
          <a:blip r:embed="rId3"/>
          <a:stretch>
            <a:fillRect/>
          </a:stretch>
        </p:blipFill>
        <p:spPr>
          <a:xfrm>
            <a:off x="10668000" y="260369"/>
            <a:ext cx="1304925" cy="666750"/>
          </a:xfrm>
          <a:prstGeom prst="rect">
            <a:avLst/>
          </a:prstGeom>
        </p:spPr>
      </p:pic>
    </p:spTree>
    <p:extLst>
      <p:ext uri="{BB962C8B-B14F-4D97-AF65-F5344CB8AC3E}">
        <p14:creationId xmlns:p14="http://schemas.microsoft.com/office/powerpoint/2010/main" val="2963168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650450"/>
            <a:ext cx="9144000" cy="509048"/>
          </a:xfrm>
        </p:spPr>
        <p:txBody>
          <a:bodyPr>
            <a:normAutofit/>
          </a:bodyPr>
          <a:lstStyle/>
          <a:p>
            <a:r>
              <a:rPr lang="en-GB" sz="2800" dirty="0">
                <a:effectLst/>
                <a:latin typeface="Calibri" panose="020F0502020204030204" pitchFamily="34" charset="0"/>
                <a:ea typeface="Calibri" panose="020F0502020204030204" pitchFamily="34" charset="0"/>
                <a:cs typeface="Times New Roman" panose="02020603050405020304" pitchFamily="18" charset="0"/>
              </a:rPr>
              <a:t>Job Role Investigation</a:t>
            </a:r>
            <a:endParaRPr lang="en-GB" sz="8000" dirty="0"/>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1866507"/>
            <a:ext cx="9144000" cy="4341043"/>
          </a:xfrm>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Based on the assertions of the previous section, a job role(s) would be required to replace the work carried out by WMG.</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l">
              <a:buFont typeface="+mj-lt"/>
              <a:buAutoNum type="arabicPeriod"/>
            </a:pPr>
            <a:r>
              <a:rPr lang="en-GB" sz="1800" dirty="0">
                <a:effectLst/>
                <a:ea typeface="Times New Roman" panose="02020603050405020304" pitchFamily="18" charset="0"/>
                <a:cs typeface="Times New Roman" panose="02020603050405020304" pitchFamily="18" charset="0"/>
              </a:rPr>
              <a:t>Indeed.co.uk (SEO Manager) 28k to 33k</a:t>
            </a:r>
          </a:p>
          <a:p>
            <a:pPr marL="342900" indent="-342900" algn="l">
              <a:buFont typeface="+mj-lt"/>
              <a:buAutoNum type="arabicPeriod"/>
            </a:pPr>
            <a:r>
              <a:rPr lang="en-GB" sz="1800" dirty="0">
                <a:effectLst/>
                <a:ea typeface="Calibri" panose="020F0502020204030204" pitchFamily="34" charset="0"/>
                <a:cs typeface="Times New Roman" panose="02020603050405020304" pitchFamily="18" charset="0"/>
              </a:rPr>
              <a:t>Reed.co.uk (SEO Account Manager) 25k to 27k</a:t>
            </a:r>
          </a:p>
          <a:p>
            <a:pPr marL="342900" indent="-342900" algn="l">
              <a:buFont typeface="+mj-lt"/>
              <a:buAutoNum type="arabicPeriod"/>
            </a:pPr>
            <a:r>
              <a:rPr lang="en-GB" sz="1800" dirty="0">
                <a:effectLst/>
                <a:ea typeface="Calibri" panose="020F0502020204030204" pitchFamily="34" charset="0"/>
                <a:cs typeface="Times New Roman" panose="02020603050405020304" pitchFamily="18" charset="0"/>
              </a:rPr>
              <a:t>Monster.co.uk (SEO Manager) 23k DOI</a:t>
            </a:r>
          </a:p>
          <a:p>
            <a:pPr marL="342900" indent="-342900" algn="l">
              <a:buFont typeface="+mj-lt"/>
              <a:buAutoNum type="arabicPeriod"/>
            </a:pPr>
            <a:r>
              <a:rPr lang="en-GB" sz="1800" dirty="0">
                <a:effectLst/>
                <a:ea typeface="Calibri" panose="020F0502020204030204" pitchFamily="34" charset="0"/>
                <a:cs typeface="Times New Roman" panose="02020603050405020304" pitchFamily="18" charset="0"/>
              </a:rPr>
              <a:t>fish4.co.uk (SEO Manager) up to 35k DOI</a:t>
            </a:r>
            <a:endParaRPr lang="en-GB" sz="1800" dirty="0">
              <a:solidFill>
                <a:srgbClr val="000000"/>
              </a:solidFill>
              <a:effectLst/>
              <a:ea typeface="Calibri" panose="020F0502020204030204" pitchFamily="34" charset="0"/>
              <a:cs typeface="Times New Roman" panose="02020603050405020304" pitchFamily="18" charset="0"/>
            </a:endParaRPr>
          </a:p>
          <a:p>
            <a:pPr marL="342900" indent="-342900" algn="l">
              <a:buFont typeface="+mj-lt"/>
              <a:buAutoNum type="arabicPeriod"/>
            </a:pPr>
            <a:r>
              <a:rPr lang="en-GB" sz="1800" dirty="0">
                <a:effectLst/>
                <a:ea typeface="Calibri" panose="020F0502020204030204" pitchFamily="34" charset="0"/>
                <a:cs typeface="Times New Roman" panose="02020603050405020304" pitchFamily="18" charset="0"/>
              </a:rPr>
              <a:t>technojobs.co.uk (SEO Outreach Specialist) 25k to 30k DOI</a:t>
            </a:r>
            <a:endParaRPr lang="en-GB" sz="1800" dirty="0">
              <a:solidFill>
                <a:srgbClr val="000000"/>
              </a:solidFill>
              <a:ea typeface="Calibri" panose="020F0502020204030204" pitchFamily="34" charset="0"/>
              <a:cs typeface="Times New Roman" panose="02020603050405020304" pitchFamily="18" charset="0"/>
            </a:endParaRPr>
          </a:p>
          <a:p>
            <a:pPr marL="342900" indent="-342900" algn="l">
              <a:buFont typeface="+mj-lt"/>
              <a:buAutoNum type="arabicPeriod"/>
            </a:pPr>
            <a:endParaRPr lang="en-GB"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r>
              <a:rPr lang="en-GB" sz="1800" b="1" dirty="0">
                <a:solidFill>
                  <a:srgbClr val="FFFF00"/>
                </a:solidFill>
                <a:latin typeface="Arial" panose="020B0604020202020204" pitchFamily="34" charset="0"/>
                <a:ea typeface="Times New Roman" panose="02020603050405020304" pitchFamily="18" charset="0"/>
                <a:cs typeface="Times New Roman" panose="02020603050405020304" pitchFamily="18" charset="0"/>
              </a:rPr>
              <a:t>In a meeting with Adam &amp; Claire, 45k was suggested for an SEO manager and 23k for an SEO focused developer, these figures are not set in stone of course.</a:t>
            </a:r>
            <a:endParaRPr lang="en-GB" sz="18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BF214AC4-3A48-4081-9E70-84CB2C4311FA}"/>
              </a:ext>
            </a:extLst>
          </p:cNvPr>
          <p:cNvPicPr>
            <a:picLocks noChangeAspect="1"/>
          </p:cNvPicPr>
          <p:nvPr/>
        </p:nvPicPr>
        <p:blipFill>
          <a:blip r:embed="rId2"/>
          <a:stretch>
            <a:fillRect/>
          </a:stretch>
        </p:blipFill>
        <p:spPr>
          <a:xfrm>
            <a:off x="10668000" y="238224"/>
            <a:ext cx="1304925" cy="666750"/>
          </a:xfrm>
          <a:prstGeom prst="rect">
            <a:avLst/>
          </a:prstGeom>
        </p:spPr>
      </p:pic>
    </p:spTree>
    <p:extLst>
      <p:ext uri="{BB962C8B-B14F-4D97-AF65-F5344CB8AC3E}">
        <p14:creationId xmlns:p14="http://schemas.microsoft.com/office/powerpoint/2010/main" val="933832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5467546" y="339365"/>
            <a:ext cx="5013641" cy="603315"/>
          </a:xfrm>
        </p:spPr>
        <p:txBody>
          <a:bodyPr>
            <a:noAutofit/>
          </a:bodyPr>
          <a:lstStyle/>
          <a:p>
            <a:r>
              <a:rPr lang="en-GB" sz="3600" dirty="0"/>
              <a:t>SEO Manager Job Samples</a:t>
            </a:r>
          </a:p>
        </p:txBody>
      </p:sp>
      <p:pic>
        <p:nvPicPr>
          <p:cNvPr id="4" name="Picture 3">
            <a:extLst>
              <a:ext uri="{FF2B5EF4-FFF2-40B4-BE49-F238E27FC236}">
                <a16:creationId xmlns:a16="http://schemas.microsoft.com/office/drawing/2014/main" id="{D7534901-07F8-4FF4-A805-09C64A6C826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41861" y="214484"/>
            <a:ext cx="3820714" cy="6429031"/>
          </a:xfrm>
          <a:prstGeom prst="rect">
            <a:avLst/>
          </a:prstGeom>
          <a:noFill/>
          <a:ln>
            <a:solidFill>
              <a:schemeClr val="tx1"/>
            </a:solidFill>
          </a:ln>
        </p:spPr>
      </p:pic>
      <p:pic>
        <p:nvPicPr>
          <p:cNvPr id="6" name="Picture 5">
            <a:extLst>
              <a:ext uri="{FF2B5EF4-FFF2-40B4-BE49-F238E27FC236}">
                <a16:creationId xmlns:a16="http://schemas.microsoft.com/office/drawing/2014/main" id="{92AA71A9-CAD1-47EC-B2FA-992CB53F21BF}"/>
              </a:ext>
            </a:extLst>
          </p:cNvPr>
          <p:cNvPicPr>
            <a:picLocks noChangeAspect="1"/>
          </p:cNvPicPr>
          <p:nvPr/>
        </p:nvPicPr>
        <p:blipFill>
          <a:blip r:embed="rId3"/>
          <a:stretch>
            <a:fillRect/>
          </a:stretch>
        </p:blipFill>
        <p:spPr>
          <a:xfrm>
            <a:off x="10733695" y="287746"/>
            <a:ext cx="1304925" cy="666750"/>
          </a:xfrm>
          <a:prstGeom prst="rect">
            <a:avLst/>
          </a:prstGeom>
        </p:spPr>
      </p:pic>
      <p:sp>
        <p:nvSpPr>
          <p:cNvPr id="8" name="TextBox 7">
            <a:extLst>
              <a:ext uri="{FF2B5EF4-FFF2-40B4-BE49-F238E27FC236}">
                <a16:creationId xmlns:a16="http://schemas.microsoft.com/office/drawing/2014/main" id="{5FE43B3A-12FF-40A0-B735-1BB13AA32BE0}"/>
              </a:ext>
            </a:extLst>
          </p:cNvPr>
          <p:cNvSpPr txBox="1"/>
          <p:nvPr/>
        </p:nvSpPr>
        <p:spPr>
          <a:xfrm>
            <a:off x="4916128" y="1584799"/>
            <a:ext cx="6912077" cy="3139321"/>
          </a:xfrm>
          <a:prstGeom prst="rect">
            <a:avLst/>
          </a:prstGeom>
          <a:noFill/>
        </p:spPr>
        <p:txBody>
          <a:bodyPr wrap="square">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A lot of other companies do appear to be searching for SEO managers to help their brands grow and websites do better.</a:t>
            </a:r>
          </a:p>
          <a:p>
            <a:endParaRPr lang="en-GB" dirty="0">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Some of th</a:t>
            </a:r>
            <a:r>
              <a:rPr lang="en-GB" dirty="0">
                <a:latin typeface="Calibri" panose="020F0502020204030204" pitchFamily="34" charset="0"/>
                <a:ea typeface="Calibri" panose="020F0502020204030204" pitchFamily="34" charset="0"/>
                <a:cs typeface="Times New Roman" panose="02020603050405020304" pitchFamily="18" charset="0"/>
              </a:rPr>
              <a:t>e requirements: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q"/>
            </a:pPr>
            <a:r>
              <a:rPr lang="en-GB" sz="1800" dirty="0">
                <a:effectLst/>
                <a:latin typeface="Calibri" panose="020F0502020204030204" pitchFamily="34" charset="0"/>
                <a:ea typeface="Calibri" panose="020F0502020204030204" pitchFamily="34" charset="0"/>
                <a:cs typeface="Times New Roman" panose="02020603050405020304" pitchFamily="18" charset="0"/>
              </a:rPr>
              <a:t>A deep understanding of Google Analytics</a:t>
            </a:r>
          </a:p>
          <a:p>
            <a:pPr marL="285750" indent="-285750">
              <a:buFont typeface="Wingdings" panose="05000000000000000000" pitchFamily="2" charset="2"/>
              <a:buChar char="q"/>
            </a:pPr>
            <a:r>
              <a:rPr lang="en-GB" dirty="0">
                <a:latin typeface="Calibri" panose="020F0502020204030204" pitchFamily="34" charset="0"/>
                <a:ea typeface="Calibri" panose="020F0502020204030204" pitchFamily="34" charset="0"/>
                <a:cs typeface="Times New Roman" panose="02020603050405020304" pitchFamily="18" charset="0"/>
              </a:rPr>
              <a:t>Comfortable with Google Search Console, keywords etc</a:t>
            </a:r>
          </a:p>
          <a:p>
            <a:pPr marL="285750" indent="-285750">
              <a:buFont typeface="Wingdings" panose="05000000000000000000" pitchFamily="2" charset="2"/>
              <a:buChar char="q"/>
            </a:pPr>
            <a:r>
              <a:rPr lang="en-GB" sz="1800" dirty="0">
                <a:effectLst/>
                <a:latin typeface="Calibri" panose="020F0502020204030204" pitchFamily="34" charset="0"/>
                <a:ea typeface="Calibri" panose="020F0502020204030204" pitchFamily="34" charset="0"/>
                <a:cs typeface="Times New Roman" panose="02020603050405020304" pitchFamily="18" charset="0"/>
              </a:rPr>
              <a:t>Lead SEO strategy meetings</a:t>
            </a:r>
          </a:p>
          <a:p>
            <a:pPr marL="285750" indent="-285750">
              <a:buFont typeface="Wingdings" panose="05000000000000000000" pitchFamily="2" charset="2"/>
              <a:buChar char="q"/>
            </a:pPr>
            <a:r>
              <a:rPr lang="en-GB" dirty="0">
                <a:latin typeface="Calibri" panose="020F0502020204030204" pitchFamily="34" charset="0"/>
                <a:ea typeface="Calibri" panose="020F0502020204030204" pitchFamily="34" charset="0"/>
                <a:cs typeface="Times New Roman" panose="02020603050405020304" pitchFamily="18" charset="0"/>
              </a:rPr>
              <a:t>Work with marketing and PPC teams to increase effectiveness</a:t>
            </a:r>
          </a:p>
          <a:p>
            <a:pPr marL="285750" indent="-285750">
              <a:buFont typeface="Wingdings" panose="05000000000000000000" pitchFamily="2" charset="2"/>
              <a:buChar char="q"/>
            </a:pPr>
            <a:r>
              <a:rPr lang="en-GB" sz="1800" dirty="0">
                <a:effectLst/>
                <a:latin typeface="Calibri" panose="020F0502020204030204" pitchFamily="34" charset="0"/>
                <a:ea typeface="Calibri" panose="020F0502020204030204" pitchFamily="34" charset="0"/>
                <a:cs typeface="Times New Roman" panose="02020603050405020304" pitchFamily="18" charset="0"/>
              </a:rPr>
              <a:t>Identifying trends</a:t>
            </a:r>
            <a:r>
              <a:rPr lang="en-GB" dirty="0">
                <a:latin typeface="Calibri" panose="020F0502020204030204" pitchFamily="34" charset="0"/>
                <a:ea typeface="Calibri" panose="020F0502020204030204" pitchFamily="34" charset="0"/>
                <a:cs typeface="Times New Roman" panose="02020603050405020304" pitchFamily="18" charset="0"/>
              </a:rPr>
              <a:t>, feeding back and allocating tickets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6964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593890"/>
            <a:ext cx="9144000" cy="565608"/>
          </a:xfrm>
        </p:spPr>
        <p:txBody>
          <a:bodyPr>
            <a:normAutofit/>
          </a:bodyPr>
          <a:lstStyle/>
          <a:p>
            <a:r>
              <a:rPr lang="en-GB" sz="3200" dirty="0">
                <a:effectLst/>
                <a:latin typeface="Calibri" panose="020F0502020204030204" pitchFamily="34" charset="0"/>
                <a:ea typeface="Calibri" panose="020F0502020204030204" pitchFamily="34" charset="0"/>
                <a:cs typeface="Times New Roman" panose="02020603050405020304" pitchFamily="18" charset="0"/>
              </a:rPr>
              <a:t>Financial – SEO Costs Research</a:t>
            </a:r>
            <a:endParaRPr lang="en-GB" sz="8800" dirty="0"/>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1473200"/>
            <a:ext cx="9144000" cy="4643119"/>
          </a:xfrm>
        </p:spPr>
        <p:txBody>
          <a:bodyPr>
            <a:normAutofit fontScale="92500" lnSpcReduction="20000"/>
          </a:bodyPr>
          <a:lstStyle/>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After looking around for general figures on how much SEO agencies cost businesses in the UK, </a:t>
            </a:r>
          </a:p>
          <a:p>
            <a:r>
              <a:rPr lang="en-US" sz="1800" dirty="0">
                <a:latin typeface="Calibri" panose="020F0502020204030204" pitchFamily="34" charset="0"/>
                <a:ea typeface="Times New Roman" panose="02020603050405020304" pitchFamily="18" charset="0"/>
                <a:cs typeface="Times New Roman" panose="02020603050405020304" pitchFamily="18" charset="0"/>
              </a:rPr>
              <a:t>the</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following was found:</a:t>
            </a: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UK based SEO cost Averages in 2020:</a:t>
            </a:r>
            <a:endParaRPr lang="en-GB" sz="1800" b="1"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r>
              <a:rPr lang="en-US" sz="18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Low End SEO: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£1000</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r>
              <a:rPr lang="en-US" sz="1800" dirty="0">
                <a:solidFill>
                  <a:schemeClr val="accent4">
                    <a:lumMod val="60000"/>
                    <a:lumOff val="40000"/>
                  </a:schemeClr>
                </a:solidFill>
                <a:effectLst/>
                <a:latin typeface="Calibri" panose="020F0502020204030204" pitchFamily="34" charset="0"/>
                <a:ea typeface="Times New Roman" panose="02020603050405020304" pitchFamily="18" charset="0"/>
                <a:cs typeface="Times New Roman" panose="02020603050405020304" pitchFamily="18" charset="0"/>
              </a:rPr>
              <a:t>Mid-Level SEO: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£2030 (£1160 + £2900/2)</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r>
              <a:rPr lang="en-US" sz="1800" dirty="0">
                <a:solidFill>
                  <a:schemeClr val="accent2">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rPr>
              <a:t>High end SEO: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min of £5200, max of £9000</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3DD1365C-DD69-4483-B16A-AE95690B3E95}"/>
              </a:ext>
            </a:extLst>
          </p:cNvPr>
          <p:cNvGraphicFramePr>
            <a:graphicFrameLocks noGrp="1"/>
          </p:cNvGraphicFramePr>
          <p:nvPr>
            <p:extLst>
              <p:ext uri="{D42A27DB-BD31-4B8C-83A1-F6EECF244321}">
                <p14:modId xmlns:p14="http://schemas.microsoft.com/office/powerpoint/2010/main" val="1877595281"/>
              </p:ext>
            </p:extLst>
          </p:nvPr>
        </p:nvGraphicFramePr>
        <p:xfrm>
          <a:off x="2438399" y="2349910"/>
          <a:ext cx="7039897" cy="1720674"/>
        </p:xfrm>
        <a:graphic>
          <a:graphicData uri="http://schemas.openxmlformats.org/drawingml/2006/table">
            <a:tbl>
              <a:tblPr firstRow="1" firstCol="1" bandRow="1">
                <a:tableStyleId>{5C22544A-7EE6-4342-B048-85BDC9FD1C3A}</a:tableStyleId>
              </a:tblPr>
              <a:tblGrid>
                <a:gridCol w="2987072">
                  <a:extLst>
                    <a:ext uri="{9D8B030D-6E8A-4147-A177-3AD203B41FA5}">
                      <a16:colId xmlns:a16="http://schemas.microsoft.com/office/drawing/2014/main" val="3667097672"/>
                    </a:ext>
                  </a:extLst>
                </a:gridCol>
                <a:gridCol w="1218114">
                  <a:extLst>
                    <a:ext uri="{9D8B030D-6E8A-4147-A177-3AD203B41FA5}">
                      <a16:colId xmlns:a16="http://schemas.microsoft.com/office/drawing/2014/main" val="1693750621"/>
                    </a:ext>
                  </a:extLst>
                </a:gridCol>
                <a:gridCol w="1324376">
                  <a:extLst>
                    <a:ext uri="{9D8B030D-6E8A-4147-A177-3AD203B41FA5}">
                      <a16:colId xmlns:a16="http://schemas.microsoft.com/office/drawing/2014/main" val="717321602"/>
                    </a:ext>
                  </a:extLst>
                </a:gridCol>
                <a:gridCol w="1510335">
                  <a:extLst>
                    <a:ext uri="{9D8B030D-6E8A-4147-A177-3AD203B41FA5}">
                      <a16:colId xmlns:a16="http://schemas.microsoft.com/office/drawing/2014/main" val="4173995805"/>
                    </a:ext>
                  </a:extLst>
                </a:gridCol>
              </a:tblGrid>
              <a:tr h="286779">
                <a:tc>
                  <a:txBody>
                    <a:bodyPr/>
                    <a:lstStyle/>
                    <a:p>
                      <a:r>
                        <a:rPr lang="en-US" sz="1400" b="1" dirty="0">
                          <a:effectLst/>
                        </a:rPr>
                        <a:t>Source</a:t>
                      </a:r>
                      <a:endParaRPr lang="en-GB" sz="14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Low End SEO</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Mid-Level SEO</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High End SEO</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34726603"/>
                  </a:ext>
                </a:extLst>
              </a:tr>
              <a:tr h="286779">
                <a:tc>
                  <a:txBody>
                    <a:bodyPr/>
                    <a:lstStyle/>
                    <a:p>
                      <a:r>
                        <a:rPr lang="en-US" sz="1400" b="0" dirty="0">
                          <a:solidFill>
                            <a:schemeClr val="tx1"/>
                          </a:solidFill>
                          <a:effectLst/>
                        </a:rPr>
                        <a:t>(</a:t>
                      </a:r>
                      <a:r>
                        <a:rPr lang="en-US" sz="1400" b="0" dirty="0" err="1">
                          <a:solidFill>
                            <a:schemeClr val="tx1"/>
                          </a:solidFill>
                          <a:effectLst/>
                        </a:rPr>
                        <a:t>noisylittlemonkey</a:t>
                      </a:r>
                      <a:r>
                        <a:rPr lang="en-US" sz="1400" b="0" dirty="0">
                          <a:solidFill>
                            <a:schemeClr val="tx1"/>
                          </a:solidFill>
                          <a:effectLst/>
                        </a:rPr>
                        <a:t>, 2020)</a:t>
                      </a:r>
                      <a:endParaRPr lang="en-GB"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£50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£500 to £1500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£1500 to £10000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91941210"/>
                  </a:ext>
                </a:extLst>
              </a:tr>
              <a:tr h="286779">
                <a:tc>
                  <a:txBody>
                    <a:bodyPr/>
                    <a:lstStyle/>
                    <a:p>
                      <a:r>
                        <a:rPr lang="en-US" sz="1400" b="0">
                          <a:solidFill>
                            <a:schemeClr val="tx1"/>
                          </a:solidFill>
                          <a:effectLst/>
                        </a:rPr>
                        <a:t>(accelerate-agency.com, 2020)</a:t>
                      </a:r>
                      <a:endParaRPr lang="en-GB" sz="14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£50 to £2000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£2000 to £6000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£6000+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32142264"/>
                  </a:ext>
                </a:extLst>
              </a:tr>
              <a:tr h="286779">
                <a:tc>
                  <a:txBody>
                    <a:bodyPr/>
                    <a:lstStyle/>
                    <a:p>
                      <a:r>
                        <a:rPr lang="en-US" sz="1400" b="0">
                          <a:solidFill>
                            <a:schemeClr val="tx1"/>
                          </a:solidFill>
                          <a:effectLst/>
                        </a:rPr>
                        <a:t>(SEO Supremo, 2020)</a:t>
                      </a:r>
                      <a:endParaRPr lang="en-GB" sz="14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£50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£800 to £1000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£1500 to £8000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57439879"/>
                  </a:ext>
                </a:extLst>
              </a:tr>
              <a:tr h="286779">
                <a:tc>
                  <a:txBody>
                    <a:bodyPr/>
                    <a:lstStyle/>
                    <a:p>
                      <a:r>
                        <a:rPr lang="en-US" sz="1400" b="0">
                          <a:solidFill>
                            <a:schemeClr val="tx1"/>
                          </a:solidFill>
                          <a:effectLst/>
                        </a:rPr>
                        <a:t>(seoleaders.co.uk, 2020)</a:t>
                      </a:r>
                      <a:endParaRPr lang="en-GB" sz="14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£500 to £2000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£500 to £2000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£10000+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2569085"/>
                  </a:ext>
                </a:extLst>
              </a:tr>
              <a:tr h="286779">
                <a:tc>
                  <a:txBody>
                    <a:bodyPr/>
                    <a:lstStyle/>
                    <a:p>
                      <a:r>
                        <a:rPr lang="en-US" sz="1400" b="0" dirty="0">
                          <a:solidFill>
                            <a:schemeClr val="tx1"/>
                          </a:solidFill>
                          <a:effectLst/>
                        </a:rPr>
                        <a:t>(oneppcagency.co.uk, 2020)</a:t>
                      </a:r>
                      <a:endParaRPr lang="en-GB"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£50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a:effectLst/>
                        </a:rPr>
                        <a:t>£2000 to £4000</a:t>
                      </a:r>
                      <a:endParaRPr lang="en-GB" sz="1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400" b="1" dirty="0">
                          <a:effectLst/>
                        </a:rPr>
                        <a:t>£7000</a:t>
                      </a:r>
                      <a:endParaRPr lang="en-GB" sz="14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37529114"/>
                  </a:ext>
                </a:extLst>
              </a:tr>
            </a:tbl>
          </a:graphicData>
        </a:graphic>
      </p:graphicFrame>
      <p:pic>
        <p:nvPicPr>
          <p:cNvPr id="6" name="Picture 5">
            <a:extLst>
              <a:ext uri="{FF2B5EF4-FFF2-40B4-BE49-F238E27FC236}">
                <a16:creationId xmlns:a16="http://schemas.microsoft.com/office/drawing/2014/main" id="{956A2C24-0BC4-4450-BE46-C4F99DC23EA8}"/>
              </a:ext>
            </a:extLst>
          </p:cNvPr>
          <p:cNvPicPr>
            <a:picLocks noChangeAspect="1"/>
          </p:cNvPicPr>
          <p:nvPr/>
        </p:nvPicPr>
        <p:blipFill>
          <a:blip r:embed="rId2"/>
          <a:stretch>
            <a:fillRect/>
          </a:stretch>
        </p:blipFill>
        <p:spPr>
          <a:xfrm>
            <a:off x="10717161" y="209944"/>
            <a:ext cx="1304925" cy="666750"/>
          </a:xfrm>
          <a:prstGeom prst="rect">
            <a:avLst/>
          </a:prstGeom>
        </p:spPr>
      </p:pic>
    </p:spTree>
    <p:extLst>
      <p:ext uri="{BB962C8B-B14F-4D97-AF65-F5344CB8AC3E}">
        <p14:creationId xmlns:p14="http://schemas.microsoft.com/office/powerpoint/2010/main" val="3265926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593890"/>
            <a:ext cx="9144000" cy="565608"/>
          </a:xfrm>
        </p:spPr>
        <p:txBody>
          <a:bodyPr>
            <a:normAutofit/>
          </a:bodyPr>
          <a:lstStyle/>
          <a:p>
            <a:r>
              <a:rPr lang="en-GB" sz="3200" dirty="0">
                <a:effectLst/>
                <a:latin typeface="Calibri" panose="020F0502020204030204" pitchFamily="34" charset="0"/>
                <a:ea typeface="Calibri" panose="020F0502020204030204" pitchFamily="34" charset="0"/>
                <a:cs typeface="Times New Roman" panose="02020603050405020304" pitchFamily="18" charset="0"/>
              </a:rPr>
              <a:t>Financial – Costing Breakdown</a:t>
            </a:r>
            <a:endParaRPr lang="en-GB" sz="8800" dirty="0"/>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556181" y="1762811"/>
            <a:ext cx="10737130" cy="4110087"/>
          </a:xfrm>
        </p:spPr>
        <p:txBody>
          <a:bodyPr>
            <a:normAutofit/>
          </a:bodyPr>
          <a:lstStyle/>
          <a:p>
            <a:pPr algn="l"/>
            <a:r>
              <a:rPr lang="en-US" sz="1800" dirty="0">
                <a:latin typeface="Calibri" panose="020F0502020204030204" pitchFamily="34" charset="0"/>
                <a:ea typeface="Times New Roman" panose="02020603050405020304" pitchFamily="18" charset="0"/>
                <a:cs typeface="Times New Roman" panose="02020603050405020304" pitchFamily="18" charset="0"/>
              </a:rPr>
              <a:t>Currently WMG are contracted at </a:t>
            </a:r>
            <a:r>
              <a:rPr lang="en-US" sz="1800" dirty="0">
                <a:solidFill>
                  <a:srgbClr val="FFFF00"/>
                </a:solidFill>
                <a:latin typeface="Calibri" panose="020F0502020204030204" pitchFamily="34" charset="0"/>
                <a:ea typeface="Times New Roman" panose="02020603050405020304" pitchFamily="18" charset="0"/>
                <a:cs typeface="Times New Roman" panose="02020603050405020304" pitchFamily="18" charset="0"/>
              </a:rPr>
              <a:t>£24,900 </a:t>
            </a:r>
            <a:r>
              <a:rPr lang="en-US" sz="1800" dirty="0">
                <a:latin typeface="Calibri" panose="020F0502020204030204" pitchFamily="34" charset="0"/>
                <a:ea typeface="Times New Roman" panose="02020603050405020304" pitchFamily="18" charset="0"/>
                <a:cs typeface="Times New Roman" panose="02020603050405020304" pitchFamily="18" charset="0"/>
              </a:rPr>
              <a:t>per month</a:t>
            </a:r>
          </a:p>
          <a:p>
            <a:pPr algn="l"/>
            <a:r>
              <a:rPr lang="en-US" sz="1800" dirty="0">
                <a:latin typeface="Calibri" panose="020F0502020204030204" pitchFamily="34" charset="0"/>
                <a:ea typeface="Times New Roman" panose="02020603050405020304" pitchFamily="18" charset="0"/>
                <a:cs typeface="Times New Roman" panose="02020603050405020304" pitchFamily="18" charset="0"/>
              </a:rPr>
              <a:t>WMG Annual Cost: </a:t>
            </a:r>
            <a:r>
              <a:rPr lang="en-US" sz="1800" dirty="0">
                <a:solidFill>
                  <a:srgbClr val="FFFF00"/>
                </a:solidFill>
                <a:latin typeface="Calibri" panose="020F0502020204030204" pitchFamily="34" charset="0"/>
                <a:ea typeface="Times New Roman" panose="02020603050405020304" pitchFamily="18" charset="0"/>
                <a:cs typeface="Times New Roman" panose="02020603050405020304" pitchFamily="18" charset="0"/>
              </a:rPr>
              <a:t>£298,800</a:t>
            </a:r>
          </a:p>
          <a:p>
            <a:pPr algn="l"/>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r>
              <a:rPr lang="en-GB" sz="1800" dirty="0">
                <a:latin typeface="Calibri" panose="020F0502020204030204" pitchFamily="34" charset="0"/>
                <a:ea typeface="Times New Roman" panose="02020603050405020304" pitchFamily="18" charset="0"/>
                <a:cs typeface="Times New Roman" panose="02020603050405020304" pitchFamily="18" charset="0"/>
              </a:rPr>
              <a:t>Projected cost for SEO manager and SEO developer (SEO Team): </a:t>
            </a:r>
            <a:r>
              <a:rPr lang="en-GB" sz="1800" dirty="0">
                <a:solidFill>
                  <a:srgbClr val="FFFF00"/>
                </a:solidFill>
                <a:latin typeface="Calibri" panose="020F0502020204030204" pitchFamily="34" charset="0"/>
                <a:ea typeface="Times New Roman" panose="02020603050405020304" pitchFamily="18" charset="0"/>
                <a:cs typeface="Times New Roman" panose="02020603050405020304" pitchFamily="18" charset="0"/>
              </a:rPr>
              <a:t>(45k + 23k /12) £5667 per month</a:t>
            </a:r>
          </a:p>
          <a:p>
            <a:pPr algn="l"/>
            <a:r>
              <a:rPr lang="en-GB" sz="1800" dirty="0">
                <a:latin typeface="Calibri" panose="020F0502020204030204" pitchFamily="34" charset="0"/>
                <a:ea typeface="Times New Roman" panose="02020603050405020304" pitchFamily="18" charset="0"/>
                <a:cs typeface="Times New Roman" panose="02020603050405020304" pitchFamily="18" charset="0"/>
              </a:rPr>
              <a:t>SEO Team Annual Cost: </a:t>
            </a:r>
            <a:r>
              <a:rPr lang="en-GB" sz="1800" dirty="0">
                <a:solidFill>
                  <a:srgbClr val="FFFF00"/>
                </a:solidFill>
                <a:latin typeface="Calibri" panose="020F0502020204030204" pitchFamily="34" charset="0"/>
                <a:ea typeface="Times New Roman" panose="02020603050405020304" pitchFamily="18" charset="0"/>
                <a:cs typeface="Times New Roman" panose="02020603050405020304" pitchFamily="18" charset="0"/>
              </a:rPr>
              <a:t>£68,000 DOE</a:t>
            </a:r>
          </a:p>
          <a:p>
            <a:pPr algn="l"/>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r>
              <a:rPr lang="en-GB" b="1" dirty="0">
                <a:latin typeface="Calibri" panose="020F0502020204030204" pitchFamily="34" charset="0"/>
                <a:ea typeface="Times New Roman" panose="02020603050405020304" pitchFamily="18" charset="0"/>
                <a:cs typeface="Times New Roman" panose="02020603050405020304" pitchFamily="18" charset="0"/>
              </a:rPr>
              <a:t>Per month we save: (</a:t>
            </a:r>
            <a:r>
              <a:rPr lang="en-US" b="1" dirty="0">
                <a:latin typeface="Calibri" panose="020F0502020204030204" pitchFamily="34" charset="0"/>
                <a:ea typeface="Times New Roman" panose="02020603050405020304" pitchFamily="18" charset="0"/>
                <a:cs typeface="Times New Roman" panose="02020603050405020304" pitchFamily="18" charset="0"/>
              </a:rPr>
              <a:t>£24,900 - </a:t>
            </a:r>
            <a:r>
              <a:rPr lang="en-GB" b="1" dirty="0">
                <a:latin typeface="Calibri" panose="020F0502020204030204" pitchFamily="34" charset="0"/>
                <a:ea typeface="Times New Roman" panose="02020603050405020304" pitchFamily="18" charset="0"/>
                <a:cs typeface="Times New Roman" panose="02020603050405020304" pitchFamily="18" charset="0"/>
              </a:rPr>
              <a:t>£5667) </a:t>
            </a:r>
            <a:r>
              <a:rPr lang="en-GB" sz="3200" b="1"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£19,233</a:t>
            </a:r>
            <a:endParaRPr lang="en-GB" b="1" dirty="0">
              <a:solidFill>
                <a:srgbClr val="00B050"/>
              </a:solidFill>
              <a:latin typeface="Calibri" panose="020F0502020204030204" pitchFamily="34" charset="0"/>
              <a:ea typeface="Times New Roman" panose="02020603050405020304" pitchFamily="18" charset="0"/>
              <a:cs typeface="Times New Roman" panose="02020603050405020304" pitchFamily="18" charset="0"/>
            </a:endParaRPr>
          </a:p>
          <a:p>
            <a:pPr algn="l"/>
            <a:r>
              <a:rPr lang="en-GB" b="1" dirty="0">
                <a:latin typeface="Calibri" panose="020F0502020204030204" pitchFamily="34" charset="0"/>
                <a:ea typeface="Times New Roman" panose="02020603050405020304" pitchFamily="18" charset="0"/>
                <a:cs typeface="Times New Roman" panose="02020603050405020304" pitchFamily="18" charset="0"/>
              </a:rPr>
              <a:t>Per year we save: (</a:t>
            </a:r>
            <a:r>
              <a:rPr lang="en-US" b="1" dirty="0">
                <a:latin typeface="Calibri" panose="020F0502020204030204" pitchFamily="34" charset="0"/>
                <a:ea typeface="Times New Roman" panose="02020603050405020304" pitchFamily="18" charset="0"/>
                <a:cs typeface="Times New Roman" panose="02020603050405020304" pitchFamily="18" charset="0"/>
              </a:rPr>
              <a:t>£298,800 - £68,000</a:t>
            </a:r>
            <a:r>
              <a:rPr lang="en-GB" b="1" dirty="0">
                <a:latin typeface="Calibri" panose="020F0502020204030204" pitchFamily="34" charset="0"/>
                <a:ea typeface="Times New Roman" panose="02020603050405020304" pitchFamily="18" charset="0"/>
                <a:cs typeface="Times New Roman" panose="02020603050405020304" pitchFamily="18" charset="0"/>
              </a:rPr>
              <a:t>) </a:t>
            </a:r>
            <a:r>
              <a:rPr lang="en-GB" sz="3200" b="1"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£230,800</a:t>
            </a:r>
          </a:p>
          <a:p>
            <a:pPr algn="l"/>
            <a:endParaRPr lang="en-GB" sz="1800" dirty="0">
              <a:latin typeface="Calibri" panose="020F0502020204030204" pitchFamily="34" charset="0"/>
              <a:ea typeface="Times New Roman" panose="02020603050405020304" pitchFamily="18" charset="0"/>
              <a:cs typeface="Times New Roman" panose="02020603050405020304" pitchFamily="18" charset="0"/>
            </a:endParaRPr>
          </a:p>
          <a:p>
            <a:pPr algn="l"/>
            <a:r>
              <a:rPr lang="en-GB" sz="1800"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Figures </a:t>
            </a:r>
            <a:r>
              <a:rPr lang="en-GB" sz="1800" u="sng" dirty="0">
                <a:solidFill>
                  <a:srgbClr val="FFFF00"/>
                </a:solidFill>
                <a:latin typeface="Calibri" panose="020F0502020204030204" pitchFamily="34" charset="0"/>
                <a:ea typeface="Times New Roman" panose="02020603050405020304" pitchFamily="18" charset="0"/>
                <a:cs typeface="Times New Roman" panose="02020603050405020304" pitchFamily="18" charset="0"/>
              </a:rPr>
              <a:t>do not even take into account  the wider benefit of a dynamic team and work that will be delivered.</a:t>
            </a:r>
            <a:endParaRPr lang="en-GB" sz="1800"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AD023A0-CF32-4F3A-8C88-0EFB3FB6BAF4}"/>
              </a:ext>
            </a:extLst>
          </p:cNvPr>
          <p:cNvPicPr>
            <a:picLocks noChangeAspect="1"/>
          </p:cNvPicPr>
          <p:nvPr/>
        </p:nvPicPr>
        <p:blipFill>
          <a:blip r:embed="rId2"/>
          <a:stretch>
            <a:fillRect/>
          </a:stretch>
        </p:blipFill>
        <p:spPr>
          <a:xfrm>
            <a:off x="10497318" y="276565"/>
            <a:ext cx="1304925" cy="666750"/>
          </a:xfrm>
          <a:prstGeom prst="rect">
            <a:avLst/>
          </a:prstGeom>
        </p:spPr>
      </p:pic>
    </p:spTree>
    <p:extLst>
      <p:ext uri="{BB962C8B-B14F-4D97-AF65-F5344CB8AC3E}">
        <p14:creationId xmlns:p14="http://schemas.microsoft.com/office/powerpoint/2010/main" val="4119435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593890"/>
            <a:ext cx="9144000" cy="565608"/>
          </a:xfrm>
        </p:spPr>
        <p:txBody>
          <a:bodyPr>
            <a:noAutofit/>
          </a:bodyPr>
          <a:lstStyle/>
          <a:p>
            <a:r>
              <a:rPr lang="en-GB" sz="3200" b="1" dirty="0"/>
              <a:t>Some Projections – Based on web team summary</a:t>
            </a:r>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7114122" y="5906139"/>
            <a:ext cx="4147743" cy="715942"/>
          </a:xfrm>
        </p:spPr>
        <p:txBody>
          <a:bodyPr anchor="t">
            <a:normAutofit fontScale="92500" lnSpcReduction="10000"/>
          </a:bodyPr>
          <a:lstStyle/>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20000"/>
              </a:lnSpc>
            </a:pPr>
            <a:r>
              <a:rPr lang="en-GB" sz="1800" b="0" i="0" u="none" strike="noStrike" dirty="0">
                <a:effectLst/>
                <a:latin typeface="Arial" panose="020B0604020202020204" pitchFamily="34" charset="0"/>
              </a:rPr>
              <a:t>Based on £1,307.00 per week increase</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D6458111-89FB-4E40-B1F1-ED364BD3AD29}"/>
              </a:ext>
            </a:extLst>
          </p:cNvPr>
          <p:cNvPicPr>
            <a:picLocks noChangeAspect="1"/>
          </p:cNvPicPr>
          <p:nvPr/>
        </p:nvPicPr>
        <p:blipFill>
          <a:blip r:embed="rId2"/>
          <a:stretch>
            <a:fillRect/>
          </a:stretch>
        </p:blipFill>
        <p:spPr>
          <a:xfrm>
            <a:off x="1027569" y="1875441"/>
            <a:ext cx="3952875" cy="4210050"/>
          </a:xfrm>
          <a:prstGeom prst="rect">
            <a:avLst/>
          </a:prstGeom>
        </p:spPr>
      </p:pic>
      <p:pic>
        <p:nvPicPr>
          <p:cNvPr id="7" name="Picture 6">
            <a:extLst>
              <a:ext uri="{FF2B5EF4-FFF2-40B4-BE49-F238E27FC236}">
                <a16:creationId xmlns:a16="http://schemas.microsoft.com/office/drawing/2014/main" id="{59BDAE12-C967-4D06-9443-4E47C17CE0CE}"/>
              </a:ext>
            </a:extLst>
          </p:cNvPr>
          <p:cNvPicPr>
            <a:picLocks noChangeAspect="1"/>
          </p:cNvPicPr>
          <p:nvPr/>
        </p:nvPicPr>
        <p:blipFill>
          <a:blip r:embed="rId3"/>
          <a:stretch>
            <a:fillRect/>
          </a:stretch>
        </p:blipFill>
        <p:spPr>
          <a:xfrm>
            <a:off x="7211557" y="1875441"/>
            <a:ext cx="3952875" cy="4210050"/>
          </a:xfrm>
          <a:prstGeom prst="rect">
            <a:avLst/>
          </a:prstGeom>
        </p:spPr>
      </p:pic>
      <p:pic>
        <p:nvPicPr>
          <p:cNvPr id="6" name="Picture 5">
            <a:extLst>
              <a:ext uri="{FF2B5EF4-FFF2-40B4-BE49-F238E27FC236}">
                <a16:creationId xmlns:a16="http://schemas.microsoft.com/office/drawing/2014/main" id="{CA3F9B2A-EAD0-4173-AC53-377F9F838DC3}"/>
              </a:ext>
            </a:extLst>
          </p:cNvPr>
          <p:cNvPicPr>
            <a:picLocks noChangeAspect="1"/>
          </p:cNvPicPr>
          <p:nvPr/>
        </p:nvPicPr>
        <p:blipFill>
          <a:blip r:embed="rId4"/>
          <a:stretch>
            <a:fillRect/>
          </a:stretch>
        </p:blipFill>
        <p:spPr>
          <a:xfrm>
            <a:off x="10828081" y="235919"/>
            <a:ext cx="1304925" cy="666750"/>
          </a:xfrm>
          <a:prstGeom prst="rect">
            <a:avLst/>
          </a:prstGeom>
        </p:spPr>
      </p:pic>
    </p:spTree>
    <p:extLst>
      <p:ext uri="{BB962C8B-B14F-4D97-AF65-F5344CB8AC3E}">
        <p14:creationId xmlns:p14="http://schemas.microsoft.com/office/powerpoint/2010/main" val="3147677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593890"/>
            <a:ext cx="9144000" cy="565608"/>
          </a:xfrm>
        </p:spPr>
        <p:txBody>
          <a:bodyPr>
            <a:normAutofit/>
          </a:bodyPr>
          <a:lstStyle/>
          <a:p>
            <a:r>
              <a:rPr lang="en-GB" sz="3200" dirty="0">
                <a:effectLst/>
                <a:latin typeface="Calibri" panose="020F0502020204030204" pitchFamily="34" charset="0"/>
                <a:ea typeface="Calibri" panose="020F0502020204030204" pitchFamily="34" charset="0"/>
                <a:cs typeface="Times New Roman" panose="02020603050405020304" pitchFamily="18" charset="0"/>
              </a:rPr>
              <a:t>How will they fit in? </a:t>
            </a:r>
            <a:endParaRPr lang="en-GB" sz="8800" dirty="0"/>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1762811"/>
            <a:ext cx="9144000" cy="4110087"/>
          </a:xfrm>
        </p:spPr>
        <p:txBody>
          <a:bodyPr>
            <a:normAutofit/>
          </a:bodyPr>
          <a:lstStyle/>
          <a:p>
            <a:pPr marL="285750" indent="-285750" algn="l">
              <a:buFont typeface="Wingdings" panose="05000000000000000000" pitchFamily="2" charset="2"/>
              <a:buChar char="v"/>
            </a:pPr>
            <a:r>
              <a:rPr lang="en-GB" sz="1800" dirty="0">
                <a:latin typeface="Calibri" panose="020F0502020204030204" pitchFamily="34" charset="0"/>
                <a:ea typeface="Times New Roman" panose="02020603050405020304" pitchFamily="18" charset="0"/>
                <a:cs typeface="Times New Roman" panose="02020603050405020304" pitchFamily="18" charset="0"/>
              </a:rPr>
              <a:t>L</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ikely initially remote.</a:t>
            </a:r>
          </a:p>
          <a:p>
            <a:pPr marL="285750" indent="-285750" algn="l">
              <a:buFont typeface="Wingdings" panose="05000000000000000000" pitchFamily="2" charset="2"/>
              <a:buChar char="v"/>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An SEO manager that would effectively be his own department, 1 man army! But together both would constitute an SEO team</a:t>
            </a:r>
          </a:p>
          <a:p>
            <a:pPr marL="285750" indent="-285750" algn="l">
              <a:buFont typeface="Wingdings" panose="05000000000000000000" pitchFamily="2" charset="2"/>
              <a:buChar char="v"/>
            </a:pPr>
            <a:r>
              <a:rPr lang="en-GB" sz="1800" dirty="0">
                <a:latin typeface="Calibri" panose="020F0502020204030204" pitchFamily="34" charset="0"/>
                <a:ea typeface="Times New Roman" panose="02020603050405020304" pitchFamily="18" charset="0"/>
                <a:cs typeface="Times New Roman" panose="02020603050405020304" pitchFamily="18" charset="0"/>
              </a:rPr>
              <a:t>The developer would sit within the brand team (suggested by Claire)</a:t>
            </a:r>
          </a:p>
          <a:p>
            <a:pPr marL="285750" indent="-285750" algn="l">
              <a:buFont typeface="Wingdings" panose="05000000000000000000" pitchFamily="2" charset="2"/>
              <a:buChar char="v"/>
            </a:pPr>
            <a:r>
              <a:rPr lang="en-GB" sz="1800" dirty="0" err="1">
                <a:effectLst/>
                <a:latin typeface="Calibri" panose="020F0502020204030204" pitchFamily="34" charset="0"/>
                <a:ea typeface="Times New Roman" panose="02020603050405020304" pitchFamily="18" charset="0"/>
                <a:cs typeface="Times New Roman" panose="02020603050405020304" pitchFamily="18" charset="0"/>
              </a:rPr>
              <a:t>Storypointing</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meetings are open to attend and spec'ing would be usually handled by the SEO manager and delegated to the developer</a:t>
            </a:r>
          </a:p>
          <a:p>
            <a:pPr algn="l"/>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r>
              <a:rPr lang="en-GB" sz="1800" u="sng" dirty="0">
                <a:solidFill>
                  <a:srgbClr val="FFFF00"/>
                </a:solidFill>
                <a:latin typeface="Calibri" panose="020F0502020204030204" pitchFamily="34" charset="0"/>
                <a:ea typeface="Times New Roman" panose="02020603050405020304" pitchFamily="18" charset="0"/>
                <a:cs typeface="Times New Roman" panose="02020603050405020304" pitchFamily="18" charset="0"/>
              </a:rPr>
              <a:t>If things do go well activities can potentially be scaled up to help Route1Print for shared financial benefit.</a:t>
            </a:r>
            <a:endParaRPr lang="en-GB" sz="1800" u="sng"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EE8820EE-157F-40A4-BD93-D6F7E3C7119D}"/>
              </a:ext>
            </a:extLst>
          </p:cNvPr>
          <p:cNvPicPr>
            <a:picLocks noChangeAspect="1"/>
          </p:cNvPicPr>
          <p:nvPr/>
        </p:nvPicPr>
        <p:blipFill>
          <a:blip r:embed="rId2"/>
          <a:stretch>
            <a:fillRect/>
          </a:stretch>
        </p:blipFill>
        <p:spPr>
          <a:xfrm>
            <a:off x="10575976" y="318352"/>
            <a:ext cx="1304925" cy="666750"/>
          </a:xfrm>
          <a:prstGeom prst="rect">
            <a:avLst/>
          </a:prstGeom>
        </p:spPr>
      </p:pic>
    </p:spTree>
    <p:extLst>
      <p:ext uri="{BB962C8B-B14F-4D97-AF65-F5344CB8AC3E}">
        <p14:creationId xmlns:p14="http://schemas.microsoft.com/office/powerpoint/2010/main" val="967738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4B3-8D43-43BB-8DE1-76D65BA73CB9}"/>
              </a:ext>
            </a:extLst>
          </p:cNvPr>
          <p:cNvSpPr>
            <a:spLocks noGrp="1"/>
          </p:cNvSpPr>
          <p:nvPr>
            <p:ph type="ctrTitle"/>
          </p:nvPr>
        </p:nvSpPr>
        <p:spPr>
          <a:xfrm>
            <a:off x="1524000" y="593890"/>
            <a:ext cx="9144000" cy="565608"/>
          </a:xfrm>
        </p:spPr>
        <p:txBody>
          <a:bodyPr>
            <a:normAutofit/>
          </a:bodyPr>
          <a:lstStyle/>
          <a:p>
            <a:r>
              <a:rPr lang="en-GB" sz="3200" dirty="0">
                <a:effectLst/>
                <a:latin typeface="Calibri" panose="020F0502020204030204" pitchFamily="34" charset="0"/>
                <a:ea typeface="Calibri" panose="020F0502020204030204" pitchFamily="34" charset="0"/>
                <a:cs typeface="Times New Roman" panose="02020603050405020304" pitchFamily="18" charset="0"/>
              </a:rPr>
              <a:t>Final Thoughts/Any Questions</a:t>
            </a:r>
            <a:endParaRPr lang="en-GB" sz="8800" dirty="0"/>
          </a:p>
        </p:txBody>
      </p:sp>
      <p:sp>
        <p:nvSpPr>
          <p:cNvPr id="3" name="Subtitle 2">
            <a:extLst>
              <a:ext uri="{FF2B5EF4-FFF2-40B4-BE49-F238E27FC236}">
                <a16:creationId xmlns:a16="http://schemas.microsoft.com/office/drawing/2014/main" id="{C0BC9DBB-E5A3-4373-8794-8C686C7E26D6}"/>
              </a:ext>
            </a:extLst>
          </p:cNvPr>
          <p:cNvSpPr>
            <a:spLocks noGrp="1"/>
          </p:cNvSpPr>
          <p:nvPr>
            <p:ph type="subTitle" idx="1"/>
          </p:nvPr>
        </p:nvSpPr>
        <p:spPr>
          <a:xfrm>
            <a:off x="1524000" y="1762811"/>
            <a:ext cx="9144000" cy="4110087"/>
          </a:xfrm>
        </p:spPr>
        <p:txBody>
          <a:bodyPr>
            <a:normAutofit/>
          </a:bodyPr>
          <a:lstStyle/>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BEE925A9-49D2-440B-B000-AB25432D5748}"/>
              </a:ext>
            </a:extLst>
          </p:cNvPr>
          <p:cNvPicPr>
            <a:picLocks noChangeAspect="1"/>
          </p:cNvPicPr>
          <p:nvPr/>
        </p:nvPicPr>
        <p:blipFill>
          <a:blip r:embed="rId2"/>
          <a:stretch>
            <a:fillRect/>
          </a:stretch>
        </p:blipFill>
        <p:spPr>
          <a:xfrm>
            <a:off x="4462462" y="2313593"/>
            <a:ext cx="3267075" cy="2419350"/>
          </a:xfrm>
          <a:prstGeom prst="rect">
            <a:avLst/>
          </a:prstGeom>
        </p:spPr>
      </p:pic>
      <p:pic>
        <p:nvPicPr>
          <p:cNvPr id="6" name="Picture 5">
            <a:extLst>
              <a:ext uri="{FF2B5EF4-FFF2-40B4-BE49-F238E27FC236}">
                <a16:creationId xmlns:a16="http://schemas.microsoft.com/office/drawing/2014/main" id="{EE8820EE-157F-40A4-BD93-D6F7E3C7119D}"/>
              </a:ext>
            </a:extLst>
          </p:cNvPr>
          <p:cNvPicPr>
            <a:picLocks noChangeAspect="1"/>
          </p:cNvPicPr>
          <p:nvPr/>
        </p:nvPicPr>
        <p:blipFill>
          <a:blip r:embed="rId3"/>
          <a:stretch>
            <a:fillRect/>
          </a:stretch>
        </p:blipFill>
        <p:spPr>
          <a:xfrm>
            <a:off x="10575976" y="318352"/>
            <a:ext cx="1304925" cy="666750"/>
          </a:xfrm>
          <a:prstGeom prst="rect">
            <a:avLst/>
          </a:prstGeom>
        </p:spPr>
      </p:pic>
    </p:spTree>
    <p:extLst>
      <p:ext uri="{BB962C8B-B14F-4D97-AF65-F5344CB8AC3E}">
        <p14:creationId xmlns:p14="http://schemas.microsoft.com/office/powerpoint/2010/main" val="349505538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Organic</Template>
  <TotalTime>535</TotalTime>
  <Words>1641</Words>
  <Application>Microsoft Office PowerPoint</Application>
  <PresentationFormat>Widescreen</PresentationFormat>
  <Paragraphs>205</Paragraphs>
  <Slides>20</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20</vt:i4>
      </vt:variant>
    </vt:vector>
  </HeadingPairs>
  <TitlesOfParts>
    <vt:vector size="30" baseType="lpstr">
      <vt:lpstr>Arial</vt:lpstr>
      <vt:lpstr>Calibri</vt:lpstr>
      <vt:lpstr>Calibri Light</vt:lpstr>
      <vt:lpstr>Garamond</vt:lpstr>
      <vt:lpstr>Gill Sans MT</vt:lpstr>
      <vt:lpstr>Wingdings</vt:lpstr>
      <vt:lpstr>1_Organic</vt:lpstr>
      <vt:lpstr>Organic</vt:lpstr>
      <vt:lpstr>Gallery</vt:lpstr>
      <vt:lpstr>Office Theme</vt:lpstr>
      <vt:lpstr>SEO Proposal</vt:lpstr>
      <vt:lpstr>Welcome All</vt:lpstr>
      <vt:lpstr>SEO?</vt:lpstr>
      <vt:lpstr>Issues with the existing SEO system</vt:lpstr>
      <vt:lpstr>Current SEO Structure within IP</vt:lpstr>
      <vt:lpstr>A Future SEO vision for IP</vt:lpstr>
      <vt:lpstr>1. An understanding of SEO</vt:lpstr>
      <vt:lpstr>2. On-site SEO</vt:lpstr>
      <vt:lpstr>3. Off-site SEO</vt:lpstr>
      <vt:lpstr>4. Technical SEO</vt:lpstr>
      <vt:lpstr>5. Content Marketing</vt:lpstr>
      <vt:lpstr>6. Comprehensive SEO analysis/monitoring/audit</vt:lpstr>
      <vt:lpstr>It took 5 minutes to input instantprint.co.uk into SEMrush to achieve comprehensive analytics akin to the data presented on the agency monthly SEO reports.  The in-depth analysis techniques that I don’t know, an SEO manager will/should be equipped to know.</vt:lpstr>
      <vt:lpstr>Job Role Investigation</vt:lpstr>
      <vt:lpstr>SEO Manager Job Samples</vt:lpstr>
      <vt:lpstr>Financial – SEO Costs Research</vt:lpstr>
      <vt:lpstr>Financial – Costing Breakdown</vt:lpstr>
      <vt:lpstr>Some Projections – Based on web team summary</vt:lpstr>
      <vt:lpstr>How will they fit in? </vt:lpstr>
      <vt:lpstr>Final Thoughts/Any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SEO Proposal</dc:title>
  <dc:creator>Simon Browne</dc:creator>
  <cp:lastModifiedBy>Simon Browne</cp:lastModifiedBy>
  <cp:revision>119</cp:revision>
  <dcterms:created xsi:type="dcterms:W3CDTF">2020-12-02T11:35:57Z</dcterms:created>
  <dcterms:modified xsi:type="dcterms:W3CDTF">2021-01-26T09:56:39Z</dcterms:modified>
</cp:coreProperties>
</file>